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364" r:id="rId2"/>
    <p:sldId id="415" r:id="rId3"/>
    <p:sldId id="399" r:id="rId4"/>
    <p:sldId id="403" r:id="rId5"/>
    <p:sldId id="423" r:id="rId6"/>
    <p:sldId id="446" r:id="rId7"/>
    <p:sldId id="469" r:id="rId8"/>
    <p:sldId id="470" r:id="rId9"/>
    <p:sldId id="477" r:id="rId10"/>
    <p:sldId id="473" r:id="rId11"/>
    <p:sldId id="453" r:id="rId12"/>
    <p:sldId id="454" r:id="rId13"/>
    <p:sldId id="455" r:id="rId14"/>
    <p:sldId id="456" r:id="rId15"/>
    <p:sldId id="457" r:id="rId16"/>
    <p:sldId id="476" r:id="rId17"/>
    <p:sldId id="479" r:id="rId18"/>
    <p:sldId id="458" r:id="rId19"/>
    <p:sldId id="460" r:id="rId20"/>
    <p:sldId id="463" r:id="rId21"/>
    <p:sldId id="464" r:id="rId22"/>
    <p:sldId id="461" r:id="rId23"/>
    <p:sldId id="462" r:id="rId24"/>
    <p:sldId id="474" r:id="rId25"/>
    <p:sldId id="475" r:id="rId26"/>
    <p:sldId id="481" r:id="rId27"/>
    <p:sldId id="478" r:id="rId28"/>
    <p:sldId id="465" r:id="rId29"/>
    <p:sldId id="466" r:id="rId30"/>
    <p:sldId id="467" r:id="rId31"/>
    <p:sldId id="468" r:id="rId32"/>
    <p:sldId id="480" r:id="rId33"/>
    <p:sldId id="485" r:id="rId34"/>
    <p:sldId id="483" r:id="rId35"/>
    <p:sldId id="484" r:id="rId36"/>
    <p:sldId id="482" r:id="rId37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BDC0C3"/>
    <a:srgbClr val="BFBFBF"/>
    <a:srgbClr val="0070C0"/>
    <a:srgbClr val="454545"/>
    <a:srgbClr val="383838"/>
    <a:srgbClr val="343434"/>
    <a:srgbClr val="383B3E"/>
    <a:srgbClr val="606060"/>
    <a:srgbClr val="65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5394" autoAdjust="0"/>
  </p:normalViewPr>
  <p:slideViewPr>
    <p:cSldViewPr>
      <p:cViewPr varScale="1">
        <p:scale>
          <a:sx n="44" d="100"/>
          <a:sy n="44" d="100"/>
        </p:scale>
        <p:origin x="182" y="82"/>
      </p:cViewPr>
      <p:guideLst/>
    </p:cSldViewPr>
  </p:slideViewPr>
  <p:outlineViewPr>
    <p:cViewPr>
      <p:scale>
        <a:sx n="33" d="100"/>
        <a:sy n="33" d="100"/>
      </p:scale>
      <p:origin x="0" y="-7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413"/>
    </p:cViewPr>
  </p:sorterViewPr>
  <p:notesViewPr>
    <p:cSldViewPr>
      <p:cViewPr varScale="1">
        <p:scale>
          <a:sx n="65" d="100"/>
          <a:sy n="65" d="100"/>
        </p:scale>
        <p:origin x="2338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F3450-330B-4883-B14B-9EB7FD626A09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F4134-C095-44A8-940D-FD9DC1BA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071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871591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77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45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56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88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629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8412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05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58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/>
          <p:nvPr userDrawn="1"/>
        </p:nvSpPr>
        <p:spPr>
          <a:xfrm>
            <a:off x="10551229" y="1181774"/>
            <a:ext cx="3319751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6000" b="1" dirty="0">
              <a:solidFill>
                <a:schemeClr val="dk2"/>
              </a:solidFill>
              <a:latin typeface="Roboto" pitchFamily="2" charset="0"/>
              <a:ea typeface="Roboto" pitchFamily="2" charset="0"/>
              <a:cs typeface="Oswald"/>
              <a:sym typeface="Oswald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6400" y="4267200"/>
            <a:ext cx="10283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417939" y="4267200"/>
            <a:ext cx="10283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1676400" y="4038600"/>
            <a:ext cx="21024850" cy="86868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1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1675964" y="3916680"/>
            <a:ext cx="10208061" cy="868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12493703" y="3916680"/>
            <a:ext cx="10208061" cy="868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al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3487400"/>
            <a:ext cx="24377650" cy="304800"/>
          </a:xfrm>
          <a:prstGeom prst="rect">
            <a:avLst/>
          </a:prstGeom>
          <a:solidFill>
            <a:srgbClr val="0F7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w Cen MT"/>
                <a:cs typeface="Tw Cen MT"/>
              </a:defRPr>
            </a:lvl1pPr>
            <a:lvl2pPr>
              <a:defRPr>
                <a:latin typeface="Tw Cen MT"/>
                <a:cs typeface="Tw Cen MT"/>
              </a:defRPr>
            </a:lvl2pPr>
            <a:lvl3pPr>
              <a:defRPr>
                <a:latin typeface="Tw Cen MT"/>
                <a:cs typeface="Tw Cen MT"/>
              </a:defRPr>
            </a:lvl3pPr>
            <a:lvl4pPr>
              <a:defRPr>
                <a:latin typeface="Tw Cen MT"/>
                <a:cs typeface="Tw Cen MT"/>
              </a:defRPr>
            </a:lvl4pPr>
            <a:lvl5pP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/>
          <p:nvPr userDrawn="1"/>
        </p:nvSpPr>
        <p:spPr>
          <a:xfrm>
            <a:off x="10551229" y="1181774"/>
            <a:ext cx="3319751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6000" b="1" dirty="0">
              <a:solidFill>
                <a:schemeClr val="dk2"/>
              </a:solidFill>
              <a:latin typeface="Roboto" pitchFamily="2" charset="0"/>
              <a:ea typeface="Roboto" pitchFamily="2" charset="0"/>
              <a:cs typeface="Oswald"/>
              <a:sym typeface="Oswald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6400" y="4267200"/>
            <a:ext cx="10283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417939" y="4267200"/>
            <a:ext cx="10283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3487400"/>
            <a:ext cx="24377650" cy="304800"/>
          </a:xfrm>
          <a:prstGeom prst="rect">
            <a:avLst/>
          </a:prstGeom>
          <a:solidFill>
            <a:srgbClr val="0F7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54"/>
          <p:cNvSpPr/>
          <p:nvPr userDrawn="1"/>
        </p:nvSpPr>
        <p:spPr>
          <a:xfrm>
            <a:off x="10551229" y="1181774"/>
            <a:ext cx="3319751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6000" b="1" dirty="0">
              <a:solidFill>
                <a:schemeClr val="dk2"/>
              </a:solidFill>
              <a:latin typeface="Roboto" pitchFamily="2" charset="0"/>
              <a:ea typeface="Roboto" pitchFamily="2" charset="0"/>
              <a:cs typeface="Oswald"/>
              <a:sym typeface="Oswald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6400" y="4267200"/>
            <a:ext cx="20951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3487400"/>
            <a:ext cx="24377650" cy="304800"/>
          </a:xfrm>
          <a:prstGeom prst="rect">
            <a:avLst/>
          </a:prstGeom>
          <a:solidFill>
            <a:srgbClr val="0F7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54"/>
          <p:cNvSpPr/>
          <p:nvPr userDrawn="1"/>
        </p:nvSpPr>
        <p:spPr>
          <a:xfrm>
            <a:off x="10551229" y="1181774"/>
            <a:ext cx="3319751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6000" b="1" dirty="0">
              <a:solidFill>
                <a:schemeClr val="dk2"/>
              </a:solidFill>
              <a:latin typeface="Roboto" pitchFamily="2" charset="0"/>
              <a:ea typeface="Roboto" pitchFamily="2" charset="0"/>
              <a:cs typeface="Oswald"/>
              <a:sym typeface="Oswald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6400" y="4267200"/>
            <a:ext cx="20951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676400" y="4648200"/>
            <a:ext cx="21024850" cy="769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6400" y="4267200"/>
            <a:ext cx="10283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417939" y="4267200"/>
            <a:ext cx="10283825" cy="838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76400" y="3962400"/>
            <a:ext cx="9293225" cy="7239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3374884" y="3962400"/>
            <a:ext cx="9293225" cy="7239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676400" y="4038600"/>
            <a:ext cx="10283825" cy="800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12417939" y="4038600"/>
            <a:ext cx="10283825" cy="80010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04800"/>
            <a:ext cx="1066800" cy="13542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56055" y="779850"/>
            <a:ext cx="12265539" cy="137484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4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675964" y="730258"/>
            <a:ext cx="210258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108" marR="0" lvl="0" indent="-152308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371325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285542" marR="0" lvl="2" indent="-240842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5028194" marR="0" lvl="5" indent="-240294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5942411" marR="0" lvl="6" indent="-240111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6856629" marR="0" lvl="7" indent="-239928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23033378" y="819678"/>
            <a:ext cx="792300" cy="6156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487400"/>
            <a:ext cx="24377650" cy="304800"/>
          </a:xfrm>
          <a:prstGeom prst="rect">
            <a:avLst/>
          </a:prstGeom>
          <a:solidFill>
            <a:srgbClr val="0F7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8" r:id="rId3"/>
    <p:sldLayoutId id="2147483661" r:id="rId4"/>
    <p:sldLayoutId id="2147483651" r:id="rId5"/>
    <p:sldLayoutId id="2147483657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9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/>
        </p:nvSpPr>
        <p:spPr>
          <a:xfrm>
            <a:off x="6300700" y="4953000"/>
            <a:ext cx="11099409" cy="2650627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 smtClean="0">
                <a:solidFill>
                  <a:srgbClr val="0F75BC"/>
                </a:solidFill>
                <a:latin typeface="+mj-lt"/>
                <a:ea typeface="Roboto" pitchFamily="2" charset="0"/>
                <a:cs typeface="Source Sans Pro"/>
                <a:sym typeface="Source Sans Pro"/>
              </a:rPr>
              <a:t>Scrum for OTOZ</a:t>
            </a:r>
            <a:endParaRPr lang="en-US" sz="5400" i="0" u="none" strike="noStrike" cap="none" dirty="0" smtClean="0">
              <a:solidFill>
                <a:srgbClr val="0F75BC"/>
              </a:solidFill>
              <a:latin typeface="+mj-lt"/>
              <a:ea typeface="Roboto" pitchFamily="2" charset="0"/>
              <a:cs typeface="Source Sans Pro"/>
              <a:sym typeface="Source Sans Pro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1489549" y="4038600"/>
            <a:ext cx="15910560" cy="127132"/>
          </a:xfrm>
          <a:prstGeom prst="parallelogram">
            <a:avLst>
              <a:gd name="adj" fmla="val 25000"/>
            </a:avLst>
          </a:prstGeom>
          <a:solidFill>
            <a:srgbClr val="5F5F5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4953000"/>
            <a:ext cx="3931124" cy="4990288"/>
          </a:xfrm>
          <a:prstGeom prst="rect">
            <a:avLst/>
          </a:prstGeom>
        </p:spPr>
      </p:pic>
      <p:sp>
        <p:nvSpPr>
          <p:cNvPr id="11" name="Shape 24"/>
          <p:cNvSpPr/>
          <p:nvPr/>
        </p:nvSpPr>
        <p:spPr>
          <a:xfrm>
            <a:off x="1455894" y="10730556"/>
            <a:ext cx="15910560" cy="127132"/>
          </a:xfrm>
          <a:prstGeom prst="parallelogram">
            <a:avLst>
              <a:gd name="adj" fmla="val 25000"/>
            </a:avLst>
          </a:prstGeom>
          <a:solidFill>
            <a:srgbClr val="5F5F5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0700" y="4548645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Version 1.1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3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06625" y="13716"/>
            <a:ext cx="210258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Product Owner </a:t>
            </a:r>
            <a:r>
              <a:rPr lang="en-US" sz="4800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>
                <a:solidFill>
                  <a:schemeClr val="accent1"/>
                </a:solidFill>
              </a:rPr>
              <a:t>Responsible to maximize the value of product)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205" y="4495800"/>
            <a:ext cx="19458559" cy="7761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1295400"/>
            <a:ext cx="21320817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6733" y="1741438"/>
            <a:ext cx="2080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Owner is project's key </a:t>
            </a:r>
            <a:r>
              <a:rPr lang="en-US" sz="4800" dirty="0" smtClean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stakeholder. Product owner’s major responsibility </a:t>
            </a:r>
            <a:r>
              <a:rPr lang="en-US" sz="4800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to have a vision of what he or she wishes to build, and convey that vision to the scrum team. The Product owner is </a:t>
            </a:r>
            <a:r>
              <a:rPr lang="en-US" sz="4800" b="1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4800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person, not a </a:t>
            </a:r>
            <a:r>
              <a:rPr lang="en-US" sz="4800" b="1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committee</a:t>
            </a:r>
            <a:r>
              <a:rPr lang="en-US" sz="4800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4400" dirty="0">
                <a:solidFill>
                  <a:srgbClr val="383B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79" y="1417058"/>
            <a:ext cx="158295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5964" y="38100"/>
            <a:ext cx="210258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Product Owner </a:t>
            </a:r>
            <a:r>
              <a:rPr lang="en-US" sz="4800" b="1" dirty="0">
                <a:solidFill>
                  <a:schemeClr val="accent1"/>
                </a:solidFill>
              </a:rPr>
              <a:t>(Responsible to maximize the value of product)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5" y="1295400"/>
            <a:ext cx="18059400" cy="118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51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5964" y="38100"/>
            <a:ext cx="210258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Scrum</a:t>
            </a:r>
            <a:r>
              <a:rPr lang="en-US" b="1" dirty="0">
                <a:solidFill>
                  <a:srgbClr val="0070C0"/>
                </a:solidFill>
              </a:rPr>
              <a:t> Master </a:t>
            </a:r>
            <a:r>
              <a:rPr lang="en-US" sz="4800" b="1" dirty="0" smtClean="0">
                <a:solidFill>
                  <a:schemeClr val="accent1"/>
                </a:solidFill>
              </a:rPr>
              <a:t>(A Servant </a:t>
            </a:r>
            <a:r>
              <a:rPr lang="en-US" sz="4800" b="1" dirty="0">
                <a:solidFill>
                  <a:schemeClr val="accent1"/>
                </a:solidFill>
              </a:rPr>
              <a:t>leader for the Scrum Team)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25" y="1295400"/>
            <a:ext cx="22098000" cy="117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5964" y="38100"/>
            <a:ext cx="210258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Scrum Master </a:t>
            </a:r>
            <a:r>
              <a:rPr lang="en-US" sz="4800" b="1" dirty="0">
                <a:solidFill>
                  <a:schemeClr val="accent1"/>
                </a:solidFill>
              </a:rPr>
              <a:t>(A </a:t>
            </a:r>
            <a:r>
              <a:rPr lang="en-US" sz="4800" b="1" dirty="0" smtClean="0">
                <a:solidFill>
                  <a:schemeClr val="accent1"/>
                </a:solidFill>
              </a:rPr>
              <a:t>Servant </a:t>
            </a:r>
            <a:r>
              <a:rPr lang="en-US" sz="4800" b="1" dirty="0">
                <a:solidFill>
                  <a:schemeClr val="accent1"/>
                </a:solidFill>
              </a:rPr>
              <a:t>leader for the Scrum Team)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59" y="1441441"/>
            <a:ext cx="18517565" cy="119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97024" y="609600"/>
            <a:ext cx="22780625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Development Team </a:t>
            </a:r>
            <a:r>
              <a:rPr lang="en-US" sz="4400" b="1" dirty="0" smtClean="0">
                <a:solidFill>
                  <a:schemeClr val="accent1"/>
                </a:solidFill>
              </a:rPr>
              <a:t>(Professionals who deliver a potentially releasable increment of “DONE” product at the end of each sprint)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6425" y="2286000"/>
            <a:ext cx="23256894" cy="10580180"/>
            <a:chOff x="606425" y="2286000"/>
            <a:chExt cx="23256894" cy="105801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425" y="2286000"/>
              <a:ext cx="23256894" cy="1058018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12825" y="4791670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200" dirty="0" smtClean="0">
                  <a:solidFill>
                    <a:srgbClr val="3434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Sprint</a:t>
              </a:r>
              <a:endParaRPr lang="en-US" sz="5200" dirty="0">
                <a:solidFill>
                  <a:srgbClr val="34343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5" y="1822442"/>
            <a:ext cx="15697200" cy="1133376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97025" y="381000"/>
            <a:ext cx="227584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Development Team </a:t>
            </a:r>
            <a:r>
              <a:rPr lang="en-US" sz="4400" b="1" dirty="0" smtClean="0">
                <a:solidFill>
                  <a:schemeClr val="accent1"/>
                </a:solidFill>
              </a:rPr>
              <a:t>(Professionals who deliver a potentially releasable increment of “DONE” product at the end of each sprint)</a:t>
            </a:r>
            <a:endParaRPr lang="en-US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4413" y="6273225"/>
            <a:ext cx="12188825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FFFFFF"/>
              </a:buClr>
              <a:buSzPct val="125000"/>
              <a:buFont typeface="Gill Sans" charset="0"/>
              <a:buChar char="•"/>
            </a:pPr>
            <a:r>
              <a:rPr lang="en-US" altLang="en-US" dirty="0">
                <a:solidFill>
                  <a:srgbClr val="FFFFFF"/>
                </a:solidFill>
              </a:rPr>
              <a:t>Sprint planning</a:t>
            </a:r>
          </a:p>
          <a:p>
            <a:pPr>
              <a:buClr>
                <a:srgbClr val="FFFFFF"/>
              </a:buClr>
              <a:buSzPct val="125000"/>
              <a:buFont typeface="Gill Sans" charset="0"/>
              <a:buChar char="•"/>
            </a:pPr>
            <a:r>
              <a:rPr lang="en-US" altLang="en-US" dirty="0">
                <a:solidFill>
                  <a:srgbClr val="FFFFFF"/>
                </a:solidFill>
              </a:rPr>
              <a:t>Sprint review</a:t>
            </a:r>
          </a:p>
          <a:p>
            <a:pPr>
              <a:buClr>
                <a:srgbClr val="FFFFFF"/>
              </a:buClr>
              <a:buSzPct val="125000"/>
              <a:buFont typeface="Gill Sans" charset="0"/>
              <a:buChar char="•"/>
            </a:pPr>
            <a:r>
              <a:rPr lang="en-US" altLang="en-US" dirty="0">
                <a:solidFill>
                  <a:srgbClr val="FFFFFF"/>
                </a:solidFill>
              </a:rPr>
              <a:t>Sprint retrospective</a:t>
            </a:r>
          </a:p>
          <a:p>
            <a:pPr>
              <a:buClr>
                <a:srgbClr val="FFFFFF"/>
              </a:buClr>
              <a:buSzPct val="125000"/>
              <a:buFont typeface="Gill Sans" charset="0"/>
              <a:buChar char="•"/>
            </a:pPr>
            <a:r>
              <a:rPr lang="en-US" altLang="en-US" dirty="0">
                <a:solidFill>
                  <a:srgbClr val="FFFFFF"/>
                </a:solidFill>
              </a:rPr>
              <a:t>Daily scrum</a:t>
            </a:r>
          </a:p>
          <a:p>
            <a:pPr>
              <a:buClr>
                <a:srgbClr val="FFFFFF"/>
              </a:buClr>
              <a:buSzPct val="125000"/>
              <a:buFont typeface="Gill Sans" charset="0"/>
              <a:buChar char="•"/>
            </a:pPr>
            <a:r>
              <a:rPr lang="en-US" altLang="en-US" dirty="0">
                <a:solidFill>
                  <a:srgbClr val="FFFFFF"/>
                </a:solidFill>
              </a:rPr>
              <a:t>Backlog refinement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6025" y="2057400"/>
            <a:ext cx="21485739" cy="10296550"/>
          </a:xfrm>
        </p:spPr>
        <p:txBody>
          <a:bodyPr/>
          <a:lstStyle/>
          <a:p>
            <a:pPr marL="1219200" indent="-9144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Sprint Planning</a:t>
            </a:r>
          </a:p>
          <a:p>
            <a:pPr marL="1219200" indent="-9144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Daily Scrum</a:t>
            </a:r>
          </a:p>
          <a:p>
            <a:pPr marL="1219200" indent="-9144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Sprint </a:t>
            </a:r>
            <a:r>
              <a:rPr lang="en-US" dirty="0" smtClean="0">
                <a:solidFill>
                  <a:schemeClr val="accent5"/>
                </a:solidFill>
              </a:rPr>
              <a:t>Review (including Show &amp; Tell)</a:t>
            </a:r>
            <a:endParaRPr lang="en-US" dirty="0">
              <a:solidFill>
                <a:schemeClr val="accent5"/>
              </a:solidFill>
            </a:endParaRPr>
          </a:p>
          <a:p>
            <a:pPr marL="1219200" indent="-9144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Sprint Retrospective</a:t>
            </a:r>
          </a:p>
          <a:p>
            <a:pPr marL="1219200" indent="-9144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Product Backlog Refinement</a:t>
            </a:r>
          </a:p>
          <a:p>
            <a:pPr marL="1219200" indent="-914400">
              <a:buFont typeface="+mj-lt"/>
              <a:buAutoNum type="arabicPeriod"/>
            </a:pP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2425" y="381000"/>
            <a:ext cx="240030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Ceremonies 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4111625" y="2514600"/>
            <a:ext cx="17600197" cy="9771087"/>
            <a:chOff x="245744" y="1211263"/>
            <a:chExt cx="8669656" cy="5418137"/>
          </a:xfrm>
        </p:grpSpPr>
        <p:sp>
          <p:nvSpPr>
            <p:cNvPr id="4" name="AutoShape 1"/>
            <p:cNvSpPr>
              <a:spLocks/>
            </p:cNvSpPr>
            <p:nvPr/>
          </p:nvSpPr>
          <p:spPr bwMode="auto">
            <a:xfrm>
              <a:off x="2217738" y="1211263"/>
              <a:ext cx="4583112" cy="5418137"/>
            </a:xfrm>
            <a:prstGeom prst="roundRect">
              <a:avLst>
                <a:gd name="adj" fmla="val 5981"/>
              </a:avLst>
            </a:prstGeom>
            <a:solidFill>
              <a:schemeClr val="tx2">
                <a:lumMod val="95000"/>
              </a:schemeClr>
            </a:solid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82296" tIns="41148" rIns="82296" bIns="41148"/>
            <a:lstStyle>
              <a:lvl1pPr algn="l" defTabSz="8223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668338" indent="-257175" algn="l" defTabSz="8223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28700" indent="-206375" algn="l" defTabSz="8223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39863" indent="-204788" algn="l" defTabSz="8223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51025" indent="-204788" algn="l" defTabSz="8223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900" smtClean="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endParaRPr>
            </a:p>
          </p:txBody>
        </p:sp>
        <p:grpSp>
          <p:nvGrpSpPr>
            <p:cNvPr id="12" name="Group 9"/>
            <p:cNvGrpSpPr>
              <a:grpSpLocks/>
            </p:cNvGrpSpPr>
            <p:nvPr/>
          </p:nvGrpSpPr>
          <p:grpSpPr bwMode="auto">
            <a:xfrm>
              <a:off x="2446338" y="1931988"/>
              <a:ext cx="4194175" cy="1679575"/>
              <a:chOff x="0" y="0"/>
              <a:chExt cx="2936" cy="1176"/>
            </a:xfrm>
          </p:grpSpPr>
          <p:sp>
            <p:nvSpPr>
              <p:cNvPr id="13" name="AutoShape 10"/>
              <p:cNvSpPr>
                <a:spLocks/>
              </p:cNvSpPr>
              <p:nvPr/>
            </p:nvSpPr>
            <p:spPr bwMode="auto">
              <a:xfrm>
                <a:off x="0" y="0"/>
                <a:ext cx="2936" cy="1176"/>
              </a:xfrm>
              <a:prstGeom prst="roundRect">
                <a:avLst>
                  <a:gd name="adj" fmla="val 16324"/>
                </a:avLst>
              </a:prstGeom>
              <a:solidFill>
                <a:schemeClr val="tx2">
                  <a:lumMod val="75000"/>
                </a:schemeClr>
              </a:solidFill>
              <a:ln w="25400">
                <a:solidFill>
                  <a:srgbClr val="00531C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82296" tIns="41148" rIns="82296" bIns="41148"/>
              <a:lstStyle>
                <a:lvl1pPr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668338" indent="-257175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28700" indent="-206375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439863" indent="-204788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51025" indent="-204788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3082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654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226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798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2900" smtClean="0">
                  <a:solidFill>
                    <a:srgbClr val="000000"/>
                  </a:solidFill>
                  <a:latin typeface="Gill Sans" charset="0"/>
                  <a:ea typeface="ヒラギノ角ゴ Pro W3" charset="-128"/>
                  <a:sym typeface="Gill Sans" charset="0"/>
                </a:endParaRPr>
              </a:p>
            </p:txBody>
          </p:sp>
          <p:sp>
            <p:nvSpPr>
              <p:cNvPr id="14" name="Rectangle 11"/>
              <p:cNvSpPr>
                <a:spLocks/>
              </p:cNvSpPr>
              <p:nvPr/>
            </p:nvSpPr>
            <p:spPr bwMode="auto">
              <a:xfrm>
                <a:off x="304" y="0"/>
                <a:ext cx="1432" cy="28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296" tIns="41148" rIns="82296" bIns="41148"/>
              <a:lstStyle>
                <a:lvl1pPr defTabSz="822325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668338" indent="-257175" defTabSz="822325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028700" indent="-206375" defTabSz="822325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439863" indent="-204788" defTabSz="822325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1851025" indent="-204788" defTabSz="822325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3082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7654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2226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6798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900">
                  <a:solidFill>
                    <a:srgbClr val="000000"/>
                  </a:solidFill>
                  <a:latin typeface="Gill Sans" charset="0"/>
                  <a:ea typeface="ヒラギノ角ゴ Pro W3" charset="-128"/>
                  <a:sym typeface="Gill Sans" charset="0"/>
                </a:endParaRPr>
              </a:p>
            </p:txBody>
          </p:sp>
          <p:sp>
            <p:nvSpPr>
              <p:cNvPr id="15" name="AutoShape 12"/>
              <p:cNvSpPr>
                <a:spLocks/>
              </p:cNvSpPr>
              <p:nvPr/>
            </p:nvSpPr>
            <p:spPr bwMode="auto">
              <a:xfrm rot="10800000">
                <a:off x="1656" y="0"/>
                <a:ext cx="312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3734" y="65"/>
                    </a:moveTo>
                    <a:cubicBezTo>
                      <a:pt x="4547" y="550"/>
                      <a:pt x="111" y="6203"/>
                      <a:pt x="14" y="14130"/>
                    </a:cubicBezTo>
                    <a:cubicBezTo>
                      <a:pt x="9" y="16620"/>
                      <a:pt x="5" y="19110"/>
                      <a:pt x="0" y="21600"/>
                    </a:cubicBezTo>
                    <a:cubicBezTo>
                      <a:pt x="7200" y="21600"/>
                      <a:pt x="14400" y="21600"/>
                      <a:pt x="21600" y="21600"/>
                    </a:cubicBezTo>
                    <a:cubicBezTo>
                      <a:pt x="21600" y="14400"/>
                      <a:pt x="21600" y="7200"/>
                      <a:pt x="21600" y="0"/>
                    </a:cubicBezTo>
                    <a:cubicBezTo>
                      <a:pt x="18978" y="22"/>
                      <a:pt x="16356" y="43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utoShape 13"/>
              <p:cNvSpPr>
                <a:spLocks/>
              </p:cNvSpPr>
              <p:nvPr/>
            </p:nvSpPr>
            <p:spPr bwMode="auto">
              <a:xfrm>
                <a:off x="0" y="0"/>
                <a:ext cx="312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3734" y="65"/>
                    </a:moveTo>
                    <a:cubicBezTo>
                      <a:pt x="4547" y="550"/>
                      <a:pt x="111" y="6203"/>
                      <a:pt x="14" y="14130"/>
                    </a:cubicBezTo>
                    <a:cubicBezTo>
                      <a:pt x="9" y="16620"/>
                      <a:pt x="5" y="19110"/>
                      <a:pt x="0" y="21600"/>
                    </a:cubicBezTo>
                    <a:cubicBezTo>
                      <a:pt x="7200" y="21600"/>
                      <a:pt x="14400" y="21600"/>
                      <a:pt x="21600" y="21600"/>
                    </a:cubicBezTo>
                    <a:cubicBezTo>
                      <a:pt x="21600" y="14400"/>
                      <a:pt x="21600" y="7200"/>
                      <a:pt x="21600" y="0"/>
                    </a:cubicBezTo>
                    <a:cubicBezTo>
                      <a:pt x="18978" y="22"/>
                      <a:pt x="16356" y="43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4"/>
              <p:cNvSpPr>
                <a:spLocks/>
              </p:cNvSpPr>
              <p:nvPr/>
            </p:nvSpPr>
            <p:spPr bwMode="auto">
              <a:xfrm>
                <a:off x="104" y="0"/>
                <a:ext cx="18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rIns="45720"/>
              <a:lstStyle>
                <a:lvl1pPr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668338" indent="-257175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028700" indent="-206375"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439863" indent="-204788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1851025" indent="-204788" defTabSz="822325">
                  <a:spcBef>
                    <a:spcPct val="20000"/>
                  </a:spcBef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3082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7654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2226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6798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E3F0FF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Sprint prioritization</a:t>
                </a:r>
              </a:p>
            </p:txBody>
          </p:sp>
          <p:sp>
            <p:nvSpPr>
              <p:cNvPr id="18" name="Rectangle 15"/>
              <p:cNvSpPr>
                <a:spLocks/>
              </p:cNvSpPr>
              <p:nvPr/>
            </p:nvSpPr>
            <p:spPr bwMode="auto">
              <a:xfrm>
                <a:off x="40" y="336"/>
                <a:ext cx="2720" cy="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rIns="45720"/>
              <a:lstStyle>
                <a:lvl1pPr marL="252413" indent="-252413"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668338" indent="-257175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028700" indent="-206375"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439863" indent="-204788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1851025" indent="-204788" defTabSz="822325">
                  <a:spcBef>
                    <a:spcPct val="20000"/>
                  </a:spcBef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3082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7654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2226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6798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FFFFFF"/>
                  </a:buClr>
                  <a:buSzPct val="125000"/>
                  <a:buFont typeface="Gill Sans" charset="0"/>
                  <a:buChar char="•"/>
                </a:pPr>
                <a:r>
                  <a:rPr lang="en-US" altLang="en-US" sz="2800" b="1" dirty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Analyze/evaluate product </a:t>
                </a:r>
                <a:r>
                  <a:rPr lang="en-US" altLang="en-US" sz="2800" b="1" dirty="0" smtClean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backlog</a:t>
                </a:r>
                <a:endParaRPr lang="en-US" altLang="en-US" sz="2800" b="1" dirty="0">
                  <a:solidFill>
                    <a:schemeClr val="accent5"/>
                  </a:solidFill>
                  <a:latin typeface="Gill Sans" charset="0"/>
                  <a:ea typeface="ヒラギノ角ゴ Pro W3" charset="-128"/>
                  <a:sym typeface="Gill Sans" charset="0"/>
                </a:endParaRPr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2446338" y="3771900"/>
              <a:ext cx="4194175" cy="2640013"/>
              <a:chOff x="0" y="0"/>
              <a:chExt cx="2936" cy="1848"/>
            </a:xfrm>
          </p:grpSpPr>
          <p:sp>
            <p:nvSpPr>
              <p:cNvPr id="20" name="AutoShape 17"/>
              <p:cNvSpPr>
                <a:spLocks/>
              </p:cNvSpPr>
              <p:nvPr/>
            </p:nvSpPr>
            <p:spPr bwMode="auto">
              <a:xfrm>
                <a:off x="0" y="0"/>
                <a:ext cx="2936" cy="1848"/>
              </a:xfrm>
              <a:prstGeom prst="roundRect">
                <a:avLst>
                  <a:gd name="adj" fmla="val 10389"/>
                </a:avLst>
              </a:prstGeom>
              <a:solidFill>
                <a:srgbClr val="BFBFBF"/>
              </a:solidFill>
              <a:ln w="25400">
                <a:solidFill>
                  <a:srgbClr val="00531C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82296" tIns="41148" rIns="82296" bIns="41148"/>
              <a:lstStyle>
                <a:lvl1pPr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668338" indent="-257175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28700" indent="-206375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439863" indent="-204788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51025" indent="-204788" algn="l" defTabSz="822325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3082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654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226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79825" indent="-204788" defTabSz="8223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2900" smtClean="0">
                  <a:solidFill>
                    <a:srgbClr val="000000"/>
                  </a:solidFill>
                  <a:latin typeface="Gill Sans" charset="0"/>
                  <a:ea typeface="ヒラギノ角ゴ Pro W3" charset="-128"/>
                  <a:sym typeface="Gill Sans" charset="0"/>
                </a:endParaRPr>
              </a:p>
            </p:txBody>
          </p:sp>
          <p:sp>
            <p:nvSpPr>
              <p:cNvPr id="21" name="Rectangle 18"/>
              <p:cNvSpPr>
                <a:spLocks/>
              </p:cNvSpPr>
              <p:nvPr/>
            </p:nvSpPr>
            <p:spPr bwMode="auto">
              <a:xfrm>
                <a:off x="304" y="0"/>
                <a:ext cx="1432" cy="28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296" tIns="41148" rIns="82296" bIns="41148"/>
              <a:lstStyle>
                <a:lvl1pPr defTabSz="822325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668338" indent="-257175" defTabSz="822325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028700" indent="-206375" defTabSz="822325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439863" indent="-204788" defTabSz="822325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1851025" indent="-204788" defTabSz="822325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3082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7654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2226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6798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900">
                  <a:solidFill>
                    <a:srgbClr val="000000"/>
                  </a:solidFill>
                  <a:latin typeface="Gill Sans" charset="0"/>
                  <a:ea typeface="ヒラギノ角ゴ Pro W3" charset="-128"/>
                  <a:sym typeface="Gill Sans" charset="0"/>
                </a:endParaRPr>
              </a:p>
            </p:txBody>
          </p:sp>
          <p:sp>
            <p:nvSpPr>
              <p:cNvPr id="22" name="AutoShape 19"/>
              <p:cNvSpPr>
                <a:spLocks/>
              </p:cNvSpPr>
              <p:nvPr/>
            </p:nvSpPr>
            <p:spPr bwMode="auto">
              <a:xfrm rot="10800000">
                <a:off x="1656" y="0"/>
                <a:ext cx="312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3734" y="65"/>
                    </a:moveTo>
                    <a:cubicBezTo>
                      <a:pt x="4547" y="550"/>
                      <a:pt x="111" y="6203"/>
                      <a:pt x="14" y="14130"/>
                    </a:cubicBezTo>
                    <a:cubicBezTo>
                      <a:pt x="9" y="16620"/>
                      <a:pt x="5" y="19110"/>
                      <a:pt x="0" y="21600"/>
                    </a:cubicBezTo>
                    <a:cubicBezTo>
                      <a:pt x="7200" y="21600"/>
                      <a:pt x="14400" y="21600"/>
                      <a:pt x="21600" y="21600"/>
                    </a:cubicBezTo>
                    <a:cubicBezTo>
                      <a:pt x="21600" y="14400"/>
                      <a:pt x="21600" y="7200"/>
                      <a:pt x="21600" y="0"/>
                    </a:cubicBezTo>
                    <a:cubicBezTo>
                      <a:pt x="18978" y="22"/>
                      <a:pt x="16356" y="43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AutoShape 20"/>
              <p:cNvSpPr>
                <a:spLocks/>
              </p:cNvSpPr>
              <p:nvPr/>
            </p:nvSpPr>
            <p:spPr bwMode="auto">
              <a:xfrm>
                <a:off x="0" y="0"/>
                <a:ext cx="312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3734" y="65"/>
                    </a:moveTo>
                    <a:cubicBezTo>
                      <a:pt x="4547" y="550"/>
                      <a:pt x="111" y="6203"/>
                      <a:pt x="14" y="14130"/>
                    </a:cubicBezTo>
                    <a:cubicBezTo>
                      <a:pt x="9" y="16620"/>
                      <a:pt x="5" y="19110"/>
                      <a:pt x="0" y="21600"/>
                    </a:cubicBezTo>
                    <a:cubicBezTo>
                      <a:pt x="7200" y="21600"/>
                      <a:pt x="14400" y="21600"/>
                      <a:pt x="21600" y="21600"/>
                    </a:cubicBezTo>
                    <a:cubicBezTo>
                      <a:pt x="21600" y="14400"/>
                      <a:pt x="21600" y="7200"/>
                      <a:pt x="21600" y="0"/>
                    </a:cubicBezTo>
                    <a:cubicBezTo>
                      <a:pt x="18978" y="22"/>
                      <a:pt x="16356" y="43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1"/>
              <p:cNvSpPr>
                <a:spLocks/>
              </p:cNvSpPr>
              <p:nvPr/>
            </p:nvSpPr>
            <p:spPr bwMode="auto">
              <a:xfrm>
                <a:off x="104" y="0"/>
                <a:ext cx="16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rIns="45720"/>
              <a:lstStyle>
                <a:lvl1pPr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668338" indent="-257175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028700" indent="-206375"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439863" indent="-204788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1851025" indent="-204788" defTabSz="822325">
                  <a:spcBef>
                    <a:spcPct val="20000"/>
                  </a:spcBef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3082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7654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2226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6798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E3F0FF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Sprint planning</a:t>
                </a:r>
              </a:p>
            </p:txBody>
          </p:sp>
          <p:sp>
            <p:nvSpPr>
              <p:cNvPr id="25" name="Rectangle 22"/>
              <p:cNvSpPr>
                <a:spLocks/>
              </p:cNvSpPr>
              <p:nvPr/>
            </p:nvSpPr>
            <p:spPr bwMode="auto">
              <a:xfrm>
                <a:off x="40" y="336"/>
                <a:ext cx="2896" cy="1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rIns="45720"/>
              <a:lstStyle>
                <a:lvl1pPr marL="252413" indent="-252413"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668338" indent="-257175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028700" indent="-206375" defTabSz="822325">
                  <a:spcBef>
                    <a:spcPct val="20000"/>
                  </a:spcBef>
                  <a:buChar char="•"/>
                  <a:tabLst>
                    <a:tab pos="960438" algn="l"/>
                  </a:tabLst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439863" indent="-204788" defTabSz="822325">
                  <a:spcBef>
                    <a:spcPct val="20000"/>
                  </a:spcBef>
                  <a:buChar char="–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1851025" indent="-204788" defTabSz="822325">
                  <a:spcBef>
                    <a:spcPct val="20000"/>
                  </a:spcBef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3082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7654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2226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679825" indent="-204788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FFFFFF"/>
                  </a:buClr>
                  <a:buSzPct val="125000"/>
                  <a:buFont typeface="Gill Sans" charset="0"/>
                  <a:buChar char="•"/>
                </a:pPr>
                <a:r>
                  <a:rPr lang="en-US" altLang="en-US" sz="2800" b="1" dirty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Decide how to achieve sprint goal (design)</a:t>
                </a:r>
              </a:p>
              <a:p>
                <a:pPr eaLnBrk="1" hangingPunct="1">
                  <a:spcBef>
                    <a:spcPct val="0"/>
                  </a:spcBef>
                  <a:buClr>
                    <a:srgbClr val="FFFFFF"/>
                  </a:buClr>
                  <a:buSzPct val="125000"/>
                  <a:buFont typeface="Gill Sans" charset="0"/>
                  <a:buChar char="•"/>
                </a:pPr>
                <a:r>
                  <a:rPr lang="en-US" altLang="en-US" sz="2800" b="1" dirty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Create sprint backlog (tasks) from product backlog items (user stories / features)</a:t>
                </a:r>
              </a:p>
              <a:p>
                <a:pPr eaLnBrk="1" hangingPunct="1">
                  <a:spcBef>
                    <a:spcPct val="0"/>
                  </a:spcBef>
                  <a:buClr>
                    <a:srgbClr val="FFFFFF"/>
                  </a:buClr>
                  <a:buSzPct val="125000"/>
                  <a:buFont typeface="Gill Sans" charset="0"/>
                  <a:buChar char="•"/>
                </a:pPr>
                <a:r>
                  <a:rPr lang="en-US" altLang="en-US" sz="2800" b="1" dirty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Estimate sprint backlog in hours</a:t>
                </a:r>
              </a:p>
            </p:txBody>
          </p:sp>
        </p:grp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>
              <a:off x="1628775" y="1751013"/>
              <a:ext cx="5889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27"/>
            <p:cNvGrpSpPr>
              <a:grpSpLocks/>
            </p:cNvGrpSpPr>
            <p:nvPr/>
          </p:nvGrpSpPr>
          <p:grpSpPr bwMode="auto">
            <a:xfrm>
              <a:off x="6640513" y="4560888"/>
              <a:ext cx="2274887" cy="1039812"/>
              <a:chOff x="0" y="0"/>
              <a:chExt cx="1592" cy="728"/>
            </a:xfrm>
          </p:grpSpPr>
          <p:sp>
            <p:nvSpPr>
              <p:cNvPr id="31" name="AutoShape 28"/>
              <p:cNvSpPr>
                <a:spLocks/>
              </p:cNvSpPr>
              <p:nvPr/>
            </p:nvSpPr>
            <p:spPr bwMode="auto">
              <a:xfrm>
                <a:off x="528" y="0"/>
                <a:ext cx="1064" cy="728"/>
              </a:xfrm>
              <a:prstGeom prst="roundRect">
                <a:avLst>
                  <a:gd name="adj" fmla="val 26370"/>
                </a:avLst>
              </a:prstGeom>
              <a:solidFill>
                <a:srgbClr val="BDC0C3"/>
              </a:solidFill>
              <a:ln w="25400">
                <a:solidFill>
                  <a:srgbClr val="910000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0" tIns="0" rIns="0" bIns="0" anchor="ctr"/>
              <a:lstStyle>
                <a:lvl1pPr algn="l" defTabSz="822325"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668338" indent="-257175" algn="l" defTabSz="822325"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28700" indent="-206375" algn="l" defTabSz="822325"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439863" indent="-204788" algn="l" defTabSz="822325"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51025" indent="-204788" algn="l" defTabSz="822325"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308225" indent="-204788" defTabSz="822325" fontAlgn="base">
                  <a:spcBef>
                    <a:spcPct val="0"/>
                  </a:spcBef>
                  <a:spcAft>
                    <a:spcPct val="0"/>
                  </a:spcAft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65425" indent="-204788" defTabSz="822325" fontAlgn="base">
                  <a:spcBef>
                    <a:spcPct val="0"/>
                  </a:spcBef>
                  <a:spcAft>
                    <a:spcPct val="0"/>
                  </a:spcAft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22625" indent="-204788" defTabSz="822325" fontAlgn="base">
                  <a:spcBef>
                    <a:spcPct val="0"/>
                  </a:spcBef>
                  <a:spcAft>
                    <a:spcPct val="0"/>
                  </a:spcAft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79825" indent="-204788" defTabSz="822325" fontAlgn="base">
                  <a:spcBef>
                    <a:spcPct val="0"/>
                  </a:spcBef>
                  <a:spcAft>
                    <a:spcPct val="0"/>
                  </a:spcAft>
                  <a:tabLst>
                    <a:tab pos="9604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en-US" sz="2800" b="1" dirty="0" smtClean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Sprint</a:t>
                </a:r>
              </a:p>
              <a:p>
                <a:pPr algn="ctr" eaLnBrk="1" hangingPunct="1">
                  <a:defRPr/>
                </a:pPr>
                <a:r>
                  <a:rPr lang="en-US" altLang="en-US" sz="2800" b="1" dirty="0" smtClean="0">
                    <a:solidFill>
                      <a:schemeClr val="accent5"/>
                    </a:solidFill>
                    <a:latin typeface="Gill Sans" charset="0"/>
                    <a:ea typeface="ヒラギノ角ゴ Pro W3" charset="-128"/>
                    <a:sym typeface="Gill Sans" charset="0"/>
                  </a:rPr>
                  <a:t>backlog</a:t>
                </a:r>
              </a:p>
            </p:txBody>
          </p:sp>
          <p:sp>
            <p:nvSpPr>
              <p:cNvPr id="32" name="Line 29"/>
              <p:cNvSpPr>
                <a:spLocks noChangeShapeType="1"/>
              </p:cNvSpPr>
              <p:nvPr/>
            </p:nvSpPr>
            <p:spPr bwMode="auto">
              <a:xfrm flipH="1">
                <a:off x="0" y="363"/>
                <a:ext cx="5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AutoShape 30"/>
            <p:cNvSpPr>
              <a:spLocks/>
            </p:cNvSpPr>
            <p:nvPr/>
          </p:nvSpPr>
          <p:spPr bwMode="auto">
            <a:xfrm>
              <a:off x="263525" y="3475038"/>
              <a:ext cx="1371600" cy="9144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7500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800" dirty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Business</a:t>
              </a:r>
              <a:r>
                <a:rPr lang="en-US" altLang="en-US" dirty="0" smtClean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 </a:t>
              </a:r>
              <a:r>
                <a:rPr lang="en-US" altLang="en-US" sz="2800" dirty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conditions</a:t>
              </a:r>
            </a:p>
          </p:txBody>
        </p:sp>
        <p:sp>
          <p:nvSpPr>
            <p:cNvPr id="34" name="AutoShape 31"/>
            <p:cNvSpPr>
              <a:spLocks/>
            </p:cNvSpPr>
            <p:nvPr/>
          </p:nvSpPr>
          <p:spPr bwMode="auto">
            <a:xfrm>
              <a:off x="263525" y="1303338"/>
              <a:ext cx="1371600" cy="9144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7500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800" dirty="0" smtClean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Team capacity</a:t>
              </a:r>
            </a:p>
          </p:txBody>
        </p:sp>
        <p:sp>
          <p:nvSpPr>
            <p:cNvPr id="35" name="AutoShape 32"/>
            <p:cNvSpPr>
              <a:spLocks/>
            </p:cNvSpPr>
            <p:nvPr/>
          </p:nvSpPr>
          <p:spPr bwMode="auto">
            <a:xfrm>
              <a:off x="263525" y="2389188"/>
              <a:ext cx="1371600" cy="9144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7500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800" dirty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Product</a:t>
              </a:r>
              <a:r>
                <a:rPr lang="en-US" altLang="en-US" dirty="0" smtClean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 </a:t>
              </a:r>
              <a:r>
                <a:rPr lang="en-US" altLang="en-US" sz="2800" dirty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backlog</a:t>
              </a:r>
            </a:p>
          </p:txBody>
        </p:sp>
        <p:sp>
          <p:nvSpPr>
            <p:cNvPr id="36" name="AutoShape 33"/>
            <p:cNvSpPr>
              <a:spLocks/>
            </p:cNvSpPr>
            <p:nvPr/>
          </p:nvSpPr>
          <p:spPr bwMode="auto">
            <a:xfrm>
              <a:off x="263525" y="5646738"/>
              <a:ext cx="1371600" cy="9144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7500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800" dirty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Technology</a:t>
              </a:r>
            </a:p>
          </p:txBody>
        </p:sp>
        <p:sp>
          <p:nvSpPr>
            <p:cNvPr id="37" name="AutoShape 34"/>
            <p:cNvSpPr>
              <a:spLocks/>
            </p:cNvSpPr>
            <p:nvPr/>
          </p:nvSpPr>
          <p:spPr bwMode="auto">
            <a:xfrm>
              <a:off x="245744" y="4539095"/>
              <a:ext cx="1371600" cy="9144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7500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800" dirty="0">
                  <a:solidFill>
                    <a:srgbClr val="E3F0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Current product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1628775" y="2836863"/>
              <a:ext cx="5889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1628775" y="3922713"/>
              <a:ext cx="5889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H="1">
              <a:off x="1628775" y="5008563"/>
              <a:ext cx="5889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 flipH="1">
              <a:off x="1628775" y="6094413"/>
              <a:ext cx="5889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Planning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Set the goal of sprint and plan the work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Planning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Set the goal of sprint and plan the work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4419600"/>
            <a:ext cx="22906567" cy="853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1025" y="11658600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38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Timebox: 1 Day</a:t>
            </a:r>
            <a:endParaRPr lang="en-US" sz="4400" b="1" dirty="0">
              <a:solidFill>
                <a:srgbClr val="38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4225" y="1082825"/>
            <a:ext cx="16535400" cy="3086054"/>
            <a:chOff x="6236775" y="10892111"/>
            <a:chExt cx="13168313" cy="19369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775" y="10892111"/>
              <a:ext cx="13168313" cy="193695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43610" y="11301218"/>
              <a:ext cx="10867054" cy="121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Sprint planning agenda: Product Owner</a:t>
              </a:r>
              <a:endParaRPr lang="en-US" sz="4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 Facilitator: Scrum Master</a:t>
              </a: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Estimation: Development team</a:t>
              </a:r>
              <a:endParaRPr lang="en-US" sz="4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6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smtClean="0">
                <a:solidFill>
                  <a:srgbClr val="0070C0"/>
                </a:solidFill>
              </a:rPr>
              <a:t>Sprint Planning 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n-US" sz="4800" b="1" smtClean="0">
                <a:solidFill>
                  <a:schemeClr val="accent1"/>
                </a:solidFill>
              </a:rPr>
              <a:t>Set the gaol of sprint and plan the work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2" y="1143000"/>
            <a:ext cx="20521613" cy="11403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" y="1371600"/>
            <a:ext cx="1042987" cy="1204812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35225" y="6019800"/>
            <a:ext cx="57912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70224" y="12205278"/>
            <a:ext cx="19329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Segoe Print" panose="02000600000000000000" pitchFamily="2" charset="0"/>
              </a:rPr>
              <a:t>We are using Capacity Based Approach due to unknown and spikes in our initial sprints eventually we will move to Velocity based approach </a:t>
            </a:r>
            <a:endParaRPr lang="en-US" sz="40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6000" y="1135426"/>
            <a:ext cx="21600000" cy="1260000"/>
          </a:xfrm>
        </p:spPr>
        <p:txBody>
          <a:bodyPr/>
          <a:lstStyle/>
          <a:p>
            <a:pPr marL="304800" lvl="0" indent="0" algn="ctr">
              <a:buNone/>
            </a:pPr>
            <a:r>
              <a:rPr lang="en-US" sz="5400" b="1" dirty="0">
                <a:solidFill>
                  <a:srgbClr val="0F75BC"/>
                </a:solidFill>
              </a:rPr>
              <a:t>Agile </a:t>
            </a:r>
            <a:r>
              <a:rPr lang="en-US" sz="5400" b="1" dirty="0" smtClean="0">
                <a:solidFill>
                  <a:srgbClr val="0F75BC"/>
                </a:solidFill>
              </a:rPr>
              <a:t>Manifesto</a:t>
            </a:r>
            <a:endParaRPr lang="en-US" b="1" dirty="0">
              <a:solidFill>
                <a:srgbClr val="0F75BC"/>
              </a:solidFill>
            </a:endParaRPr>
          </a:p>
          <a:p>
            <a:pPr algn="just">
              <a:lnSpc>
                <a:spcPct val="100000"/>
              </a:lnSpc>
            </a:pPr>
            <a:endParaRPr lang="en-US" sz="4000" dirty="0" smtClean="0">
              <a:solidFill>
                <a:srgbClr val="333333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6385" y="5109729"/>
            <a:ext cx="929478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Individuals and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Working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Customer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Responding to change</a:t>
            </a:r>
            <a:endParaRPr lang="en-GB" sz="60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47330" y="5109729"/>
            <a:ext cx="6592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Processes and tools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41107" y="6022610"/>
            <a:ext cx="10301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Comprehensive documentation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41107" y="6935491"/>
            <a:ext cx="70054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Contract Negotiation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47330" y="7879718"/>
            <a:ext cx="5541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Following a plan</a:t>
            </a:r>
            <a:endParaRPr lang="en-GB" sz="60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09806" y="5752169"/>
            <a:ext cx="10663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&gt;</a:t>
            </a:r>
            <a:endParaRPr lang="en-GB" sz="96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6385" y="10486199"/>
            <a:ext cx="216062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Important: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Agile sees value in the items on the right, however, Agile values the items on the left more</a:t>
            </a:r>
            <a:endParaRPr lang="en-GB" sz="44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2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smtClean="0">
                <a:solidFill>
                  <a:srgbClr val="0070C0"/>
                </a:solidFill>
              </a:rPr>
              <a:t>Daily Scrum 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n-US" sz="4800" b="1">
                <a:solidFill>
                  <a:schemeClr val="accent1"/>
                </a:solidFill>
              </a:rPr>
              <a:t>Daily Inspect </a:t>
            </a:r>
            <a:r>
              <a:rPr lang="en-US" sz="4800" b="1" smtClean="0">
                <a:solidFill>
                  <a:schemeClr val="accent1"/>
                </a:solidFill>
              </a:rPr>
              <a:t>and Adapt the Product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25" y="2590800"/>
            <a:ext cx="18211800" cy="1065584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654425" y="884313"/>
            <a:ext cx="15087600" cy="1965175"/>
            <a:chOff x="6236775" y="10892111"/>
            <a:chExt cx="13168313" cy="19369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775" y="10892111"/>
              <a:ext cx="13168313" cy="19369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35335" y="11173023"/>
              <a:ext cx="10867054" cy="130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 Facilitator: Scrum Master</a:t>
              </a: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Participant: Development team</a:t>
              </a:r>
              <a:endParaRPr lang="en-US" sz="4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1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25" y="1143000"/>
            <a:ext cx="20574000" cy="120760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smtClean="0">
                <a:solidFill>
                  <a:srgbClr val="0070C0"/>
                </a:solidFill>
              </a:rPr>
              <a:t>Daily Scrum 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n-US" sz="4800" b="1">
                <a:solidFill>
                  <a:schemeClr val="accent1"/>
                </a:solidFill>
              </a:rPr>
              <a:t>Daily Inspect </a:t>
            </a:r>
            <a:r>
              <a:rPr lang="en-US" sz="4800" b="1" smtClean="0">
                <a:solidFill>
                  <a:schemeClr val="accent1"/>
                </a:solidFill>
              </a:rPr>
              <a:t>and Adapt the Product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Review (incl. Show &amp; Tell)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Inspect and Adapt the Product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42" y="3276600"/>
            <a:ext cx="21872765" cy="994074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663825" y="895373"/>
            <a:ext cx="16421100" cy="2628854"/>
            <a:chOff x="6236775" y="10892111"/>
            <a:chExt cx="13168313" cy="19369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775" y="10892111"/>
              <a:ext cx="13168313" cy="19369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939" y="11186854"/>
              <a:ext cx="10867054" cy="142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Sprint Review Execution: Product Owner &amp; Development team</a:t>
              </a:r>
              <a:endParaRPr lang="en-US" sz="4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 Facilitator: Scrum Master</a:t>
              </a: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Participants: All Stakeholders (invited by PO)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1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25" y="1143000"/>
            <a:ext cx="16383000" cy="1163164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Review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Inspect and Adapt the Product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Retrospective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Inspect and Adapt the Process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06625" y="1143000"/>
            <a:ext cx="16421100" cy="2628854"/>
            <a:chOff x="6236775" y="10892111"/>
            <a:chExt cx="13168313" cy="19369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6775" y="10892111"/>
              <a:ext cx="13168313" cy="19369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25622" y="11373030"/>
              <a:ext cx="11732325" cy="975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 Facilitator: Scrum Master </a:t>
              </a: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Participants: Scrum Team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3678936"/>
            <a:ext cx="23378161" cy="93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5" y="1295400"/>
            <a:ext cx="14782800" cy="1181519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Retrospective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Inspect and Adapt the Process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2752725"/>
            <a:ext cx="20599028" cy="934402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63824" y="57150"/>
            <a:ext cx="2171382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Product Backlog refinement </a:t>
            </a:r>
            <a:r>
              <a:rPr lang="en-US" sz="3600" b="1" dirty="0" smtClean="0">
                <a:solidFill>
                  <a:schemeClr val="accent1"/>
                </a:solidFill>
              </a:rPr>
              <a:t>(Method </a:t>
            </a:r>
            <a:r>
              <a:rPr lang="en-US" sz="3600" b="1" dirty="0">
                <a:solidFill>
                  <a:schemeClr val="accent1"/>
                </a:solidFill>
              </a:rPr>
              <a:t>for </a:t>
            </a:r>
            <a:r>
              <a:rPr lang="en-US" sz="3600" b="1" dirty="0" smtClean="0">
                <a:solidFill>
                  <a:schemeClr val="accent1"/>
                </a:solidFill>
              </a:rPr>
              <a:t>keeping backlog</a:t>
            </a:r>
            <a:r>
              <a:rPr lang="en-US" sz="3600" b="1" dirty="0">
                <a:solidFill>
                  <a:schemeClr val="accent1"/>
                </a:solidFill>
              </a:rPr>
              <a:t> updated, clean and </a:t>
            </a:r>
            <a:r>
              <a:rPr lang="en-US" sz="3600" b="1" dirty="0" smtClean="0">
                <a:solidFill>
                  <a:schemeClr val="accent1"/>
                </a:solidFill>
              </a:rPr>
              <a:t>ordered)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225" y="4733925"/>
            <a:ext cx="9220200" cy="8753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8225" y="5492398"/>
            <a:ext cx="9296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400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Backlog is an ordered list of items that represent changes / additions that need to be made to the product</a:t>
            </a:r>
          </a:p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400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value items are at the top</a:t>
            </a:r>
          </a:p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400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items are broken down into smaller pieces</a:t>
            </a:r>
          </a:p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400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Priorities are changed based on feedback from each release, changing markets etc.</a:t>
            </a:r>
          </a:p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400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Rinse - repeat</a:t>
            </a:r>
          </a:p>
          <a:p>
            <a:pPr marL="328755" indent="-285750">
              <a:spcAft>
                <a:spcPts val="700"/>
              </a:spcAft>
              <a:buFont typeface="Arial"/>
              <a:buChar char="•"/>
            </a:pPr>
            <a:endParaRPr lang="en-US" dirty="0">
              <a:solidFill>
                <a:srgbClr val="3F4F70"/>
              </a:solidFill>
            </a:endParaRPr>
          </a:p>
          <a:p>
            <a:pPr marL="328755" indent="-285750">
              <a:spcAft>
                <a:spcPts val="700"/>
              </a:spcAft>
              <a:buFont typeface="Arial"/>
              <a:buChar char="•"/>
            </a:pPr>
            <a:endParaRPr lang="en-IN" dirty="0">
              <a:solidFill>
                <a:srgbClr val="3F4F7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7083425" y="2365177"/>
            <a:ext cx="10896600" cy="682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7121" y="3162836"/>
            <a:ext cx="18232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Backlog refinement is 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activity with Product Owner, Development Team and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stakeholders (when relevant), to get Product Backlog items in a 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“ready state”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35225" y="1047773"/>
            <a:ext cx="16344900" cy="2152627"/>
            <a:chOff x="6236775" y="10892111"/>
            <a:chExt cx="13168313" cy="193695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6775" y="10892111"/>
              <a:ext cx="13168313" cy="193695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912073" y="11237248"/>
              <a:ext cx="12093975" cy="119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Backlog refinement: Product Owner &amp; Development team</a:t>
              </a:r>
              <a:endParaRPr lang="en-US" sz="4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4000" b="1" dirty="0" smtClean="0">
                  <a:solidFill>
                    <a:srgbClr val="45454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 Facilitator: Scrum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2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1216025" y="2057400"/>
            <a:ext cx="21485739" cy="10296550"/>
          </a:xfrm>
        </p:spPr>
        <p:txBody>
          <a:bodyPr/>
          <a:lstStyle/>
          <a:p>
            <a:pPr marL="1219200" indent="-914400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Product Backlog</a:t>
            </a:r>
            <a:endParaRPr lang="en-US" dirty="0">
              <a:solidFill>
                <a:schemeClr val="accent5"/>
              </a:solidFill>
            </a:endParaRPr>
          </a:p>
          <a:p>
            <a:pPr marL="1219200" indent="-914400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Sprint Backlog</a:t>
            </a:r>
            <a:endParaRPr lang="en-US" dirty="0">
              <a:solidFill>
                <a:schemeClr val="accent5"/>
              </a:solidFill>
            </a:endParaRPr>
          </a:p>
          <a:p>
            <a:pPr marL="1219200" indent="-914400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Burndown Chart</a:t>
            </a:r>
          </a:p>
          <a:p>
            <a:pPr marL="1219200" indent="-914400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Kanban Board</a:t>
            </a:r>
            <a:endParaRPr lang="en-US" dirty="0">
              <a:solidFill>
                <a:schemeClr val="accent5"/>
              </a:solidFill>
            </a:endParaRPr>
          </a:p>
          <a:p>
            <a:pPr marL="1219200" indent="-9144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2425" y="381000"/>
            <a:ext cx="24003000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Scrum Artifacts 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>
                <a:solidFill>
                  <a:srgbClr val="0070C0"/>
                </a:solidFill>
              </a:rPr>
              <a:t>Product Backlog</a:t>
            </a:r>
            <a:r>
              <a:rPr lang="en-US" b="1" dirty="0" smtClean="0">
                <a:solidFill>
                  <a:schemeClr val="accent1"/>
                </a:solidFill>
              </a:rPr>
              <a:t> (</a:t>
            </a:r>
            <a:r>
              <a:rPr lang="en-US" sz="4800" b="1" dirty="0" smtClean="0">
                <a:solidFill>
                  <a:schemeClr val="accent1"/>
                </a:solidFill>
              </a:rPr>
              <a:t>An ordered list of everything that is required in product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41" y="2057400"/>
            <a:ext cx="22574968" cy="10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5" y="1162050"/>
            <a:ext cx="16392525" cy="121052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>
                <a:solidFill>
                  <a:srgbClr val="0070C0"/>
                </a:solidFill>
              </a:rPr>
              <a:t>Product Backlog</a:t>
            </a:r>
            <a:r>
              <a:rPr lang="en-US" sz="4800" b="1" dirty="0" smtClean="0">
                <a:solidFill>
                  <a:schemeClr val="accent1"/>
                </a:solidFill>
              </a:rPr>
              <a:t> (</a:t>
            </a:r>
            <a:r>
              <a:rPr lang="en-US" sz="4000" b="1" dirty="0" smtClean="0">
                <a:solidFill>
                  <a:schemeClr val="accent1"/>
                </a:solidFill>
              </a:rPr>
              <a:t>An order list of everything that might be needed in the product</a:t>
            </a:r>
            <a:r>
              <a:rPr lang="en-US" sz="4800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/>
          </p:cNvSpPr>
          <p:nvPr/>
        </p:nvSpPr>
        <p:spPr>
          <a:xfrm>
            <a:off x="1296000" y="1134000"/>
            <a:ext cx="21600000" cy="12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L="304800" algn="ctr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5400" b="1" dirty="0">
                <a:solidFill>
                  <a:srgbClr val="0F75BC"/>
                </a:solidFill>
                <a:latin typeface="Roboto"/>
                <a:ea typeface="Roboto"/>
                <a:cs typeface="Roboto"/>
                <a:sym typeface="Lato"/>
              </a:rPr>
              <a:t>Scrum </a:t>
            </a:r>
            <a:r>
              <a:rPr lang="en-US" sz="5400" b="1" dirty="0" smtClean="0">
                <a:solidFill>
                  <a:srgbClr val="0F75BC"/>
                </a:solidFill>
                <a:latin typeface="Roboto"/>
                <a:ea typeface="Roboto"/>
                <a:cs typeface="Roboto"/>
                <a:sym typeface="Lato"/>
              </a:rPr>
              <a:t>Values</a:t>
            </a:r>
            <a:endParaRPr lang="en-US" sz="5400" b="1" dirty="0">
              <a:solidFill>
                <a:srgbClr val="0F75BC"/>
              </a:solidFill>
              <a:latin typeface="Roboto"/>
              <a:ea typeface="Roboto"/>
              <a:cs typeface="Roboto"/>
              <a:sym typeface="Lato"/>
            </a:endParaRP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2225" y="2643669"/>
            <a:ext cx="21564600" cy="11125200"/>
          </a:xfrm>
        </p:spPr>
        <p:txBody>
          <a:bodyPr/>
          <a:lstStyle/>
          <a:p>
            <a:pPr marL="304800" indent="0" algn="just">
              <a:lnSpc>
                <a:spcPct val="100000"/>
              </a:lnSpc>
              <a:buNone/>
            </a:pPr>
            <a:r>
              <a:rPr lang="en-US" sz="4000" dirty="0" smtClean="0">
                <a:solidFill>
                  <a:srgbClr val="333333"/>
                </a:solidFill>
                <a:latin typeface="+mj-lt"/>
              </a:rPr>
              <a:t> </a:t>
            </a:r>
          </a:p>
          <a:p>
            <a:pPr algn="just">
              <a:lnSpc>
                <a:spcPct val="100000"/>
              </a:lnSpc>
            </a:pPr>
            <a:endParaRPr lang="en-US" sz="4000" dirty="0" smtClean="0">
              <a:solidFill>
                <a:srgbClr val="333333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645025" y="2643669"/>
            <a:ext cx="15272684" cy="10306050"/>
            <a:chOff x="8836025" y="281469"/>
            <a:chExt cx="15196484" cy="12668250"/>
          </a:xfrm>
        </p:grpSpPr>
        <p:sp>
          <p:nvSpPr>
            <p:cNvPr id="8" name="Rounded Rectangle 7"/>
            <p:cNvSpPr/>
            <p:nvPr/>
          </p:nvSpPr>
          <p:spPr>
            <a:xfrm>
              <a:off x="8836025" y="5405919"/>
              <a:ext cx="15163800" cy="2362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Focus</a:t>
              </a:r>
            </a:p>
            <a:p>
              <a:r>
                <a:rPr lang="en-US" dirty="0"/>
                <a:t>Everyone focuses on the work of the Sprint and the goals of the Scrum Team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31626" y="5786919"/>
              <a:ext cx="11963400" cy="1929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0F75BC"/>
                  </a:solidFill>
                  <a:latin typeface="ClearSans-Bold"/>
                </a:rPr>
                <a:t>Focus</a:t>
              </a:r>
            </a:p>
            <a:p>
              <a:r>
                <a:rPr lang="en-US" sz="3200" dirty="0"/>
                <a:t>Everyone focuses on the work of the Sprint and the goals of the Scrum Team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836025" y="7996719"/>
              <a:ext cx="15163800" cy="2362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Focus</a:t>
              </a:r>
            </a:p>
            <a:p>
              <a:r>
                <a:rPr lang="en-US" dirty="0"/>
                <a:t>Everyone focuses on the work of the Sprint and the goals of the Scrum Team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31626" y="8377719"/>
              <a:ext cx="11996084" cy="1929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F75BC"/>
                  </a:solidFill>
                  <a:latin typeface="ClearSans-Bold"/>
                </a:rPr>
                <a:t>Openness</a:t>
              </a:r>
              <a:endParaRPr lang="en-US" sz="3200" b="1" dirty="0">
                <a:solidFill>
                  <a:srgbClr val="0F75BC"/>
                </a:solidFill>
                <a:latin typeface="ClearSans-Bold"/>
              </a:endParaRPr>
            </a:p>
            <a:p>
              <a:r>
                <a:rPr lang="en-US" sz="3200" dirty="0"/>
                <a:t>The Scrum Team and its stakeholders agree to be open about all the work and the challenges with performing the work.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868709" y="10587519"/>
              <a:ext cx="15163800" cy="2362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Focus</a:t>
              </a:r>
            </a:p>
            <a:p>
              <a:r>
                <a:rPr lang="en-US" dirty="0"/>
                <a:t>Everyone focuses on the work of the Sprint and the goals of the Scrum Team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764310" y="10894045"/>
              <a:ext cx="11963400" cy="1929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F75BC"/>
                  </a:solidFill>
                  <a:latin typeface="ClearSans-Bold"/>
                </a:rPr>
                <a:t>Respect</a:t>
              </a:r>
              <a:endParaRPr lang="en-US" sz="3200" b="1" dirty="0">
                <a:solidFill>
                  <a:srgbClr val="0F75BC"/>
                </a:solidFill>
                <a:latin typeface="ClearSans-Bold"/>
              </a:endParaRPr>
            </a:p>
            <a:p>
              <a:r>
                <a:rPr lang="en-US" sz="3200" dirty="0"/>
                <a:t>Scrum Team members respect each other to be capable, independent people.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836025" y="281469"/>
              <a:ext cx="15163800" cy="2362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Focus</a:t>
              </a:r>
            </a:p>
            <a:p>
              <a:r>
                <a:rPr lang="en-US" dirty="0"/>
                <a:t>Everyone focuses on the work of the Sprint and the goals of the Scrum Team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976" y="458169"/>
              <a:ext cx="2008800" cy="20088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731626" y="662469"/>
              <a:ext cx="11963400" cy="1929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F75BC"/>
                  </a:solidFill>
                  <a:latin typeface="ClearSans-Bold"/>
                </a:rPr>
                <a:t>Commitment</a:t>
              </a:r>
              <a:endParaRPr lang="en-US" sz="3200" b="1" dirty="0">
                <a:solidFill>
                  <a:srgbClr val="0F75BC"/>
                </a:solidFill>
                <a:latin typeface="ClearSans-Bold"/>
              </a:endParaRPr>
            </a:p>
            <a:p>
              <a:r>
                <a:rPr lang="en-US" sz="3200" dirty="0"/>
                <a:t>People personally commit to achieving the goals of the Scrum </a:t>
              </a:r>
              <a:r>
                <a:rPr lang="en-US" sz="3200" dirty="0" smtClean="0"/>
                <a:t>Team. This should be the goals of the business.</a:t>
              </a:r>
              <a:endParaRPr lang="en-US" sz="32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836025" y="2872269"/>
              <a:ext cx="15163800" cy="2362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Focus</a:t>
              </a:r>
            </a:p>
            <a:p>
              <a:r>
                <a:rPr lang="en-US" dirty="0"/>
                <a:t>Everyone focuses on the work of the Sprint and the goals of the Scrum Team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731626" y="3253269"/>
              <a:ext cx="11963400" cy="1569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F75BC"/>
                  </a:solidFill>
                  <a:latin typeface="ClearSans-Bold"/>
                </a:rPr>
                <a:t>Courage</a:t>
              </a:r>
              <a:endParaRPr lang="en-US" sz="3200" b="1" dirty="0">
                <a:solidFill>
                  <a:srgbClr val="0F75BC"/>
                </a:solidFill>
                <a:latin typeface="ClearSans-Bold"/>
              </a:endParaRPr>
            </a:p>
            <a:p>
              <a:r>
                <a:rPr lang="en-US" sz="3200" dirty="0"/>
                <a:t>Scrum Team members have courage to do the right thing and work on tough problems.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864" y="5627547"/>
              <a:ext cx="2009912" cy="200991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976" y="3059442"/>
              <a:ext cx="2008800" cy="20088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864" y="8031093"/>
              <a:ext cx="2008800" cy="20088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864" y="10884959"/>
              <a:ext cx="2008800" cy="200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90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</a:t>
            </a:r>
            <a:r>
              <a:rPr lang="en-US" b="1" dirty="0">
                <a:solidFill>
                  <a:srgbClr val="0070C0"/>
                </a:solidFill>
              </a:rPr>
              <a:t>Backlog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sz="4800" b="1" dirty="0" smtClean="0">
                <a:solidFill>
                  <a:schemeClr val="accent1"/>
                </a:solidFill>
              </a:rPr>
              <a:t>(</a:t>
            </a:r>
            <a:r>
              <a:rPr lang="en-US" sz="4000" b="1" dirty="0" smtClean="0">
                <a:solidFill>
                  <a:schemeClr val="accent1"/>
                </a:solidFill>
              </a:rPr>
              <a:t>The set of product backlog items selected for the sprint, plus a plan</a:t>
            </a:r>
            <a:r>
              <a:rPr lang="en-US" sz="4800" b="1" dirty="0" smtClean="0">
                <a:solidFill>
                  <a:schemeClr val="accent1"/>
                </a:solidFill>
              </a:rPr>
              <a:t>)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590800"/>
            <a:ext cx="22920592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24377650" cy="13435647"/>
            <a:chOff x="0" y="0"/>
            <a:chExt cx="24377650" cy="13435647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0" y="0"/>
              <a:ext cx="2437765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  <a:defRPr sz="6000" b="0" i="0" u="none" strike="noStrike" cap="none">
                  <a:solidFill>
                    <a:schemeClr val="dk1"/>
                  </a:solidFill>
                  <a:latin typeface="Tw Cen MT"/>
                  <a:ea typeface="Roboto"/>
                  <a:cs typeface="Tw Cen MT"/>
                  <a:sym typeface="Roboto"/>
                </a:defRPr>
              </a:lvl1pPr>
              <a:lvl2pPr lvl="1" indent="0">
                <a:spcBef>
                  <a:spcPts val="0"/>
                </a:spcBef>
                <a:buNone/>
                <a:defRPr sz="1800"/>
              </a:lvl2pPr>
              <a:lvl3pPr lvl="2" indent="0">
                <a:spcBef>
                  <a:spcPts val="0"/>
                </a:spcBef>
                <a:buNone/>
                <a:defRPr sz="1800"/>
              </a:lvl3pPr>
              <a:lvl4pPr lvl="3" indent="0">
                <a:spcBef>
                  <a:spcPts val="0"/>
                </a:spcBef>
                <a:buNone/>
                <a:defRPr sz="1800"/>
              </a:lvl4pPr>
              <a:lvl5pPr lvl="4" indent="0">
                <a:spcBef>
                  <a:spcPts val="0"/>
                </a:spcBef>
                <a:buNone/>
                <a:defRPr sz="1800"/>
              </a:lvl5pPr>
              <a:lvl6pPr lvl="5" indent="0">
                <a:spcBef>
                  <a:spcPts val="0"/>
                </a:spcBef>
                <a:buNone/>
                <a:defRPr sz="1800"/>
              </a:lvl6pPr>
              <a:lvl7pPr lvl="6" indent="0">
                <a:spcBef>
                  <a:spcPts val="0"/>
                </a:spcBef>
                <a:buNone/>
                <a:defRPr sz="1800"/>
              </a:lvl7pPr>
              <a:lvl8pPr lvl="7" indent="0">
                <a:spcBef>
                  <a:spcPts val="0"/>
                </a:spcBef>
                <a:buNone/>
                <a:defRPr sz="1800"/>
              </a:lvl8pPr>
              <a:lvl9pPr lvl="8" indent="0">
                <a:spcBef>
                  <a:spcPts val="0"/>
                </a:spcBef>
                <a:buNone/>
                <a:defRPr sz="1800"/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Sprint </a:t>
              </a:r>
              <a:r>
                <a:rPr lang="en-US" b="1" dirty="0">
                  <a:solidFill>
                    <a:srgbClr val="0070C0"/>
                  </a:solidFill>
                </a:rPr>
                <a:t>Backlog</a:t>
              </a:r>
              <a:r>
                <a:rPr lang="en-US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4800" b="1" dirty="0" smtClean="0">
                  <a:solidFill>
                    <a:schemeClr val="accent1"/>
                  </a:solidFill>
                </a:rPr>
                <a:t>(</a:t>
              </a:r>
              <a:r>
                <a:rPr lang="en-US" sz="4000" b="1" dirty="0" smtClean="0">
                  <a:solidFill>
                    <a:schemeClr val="accent1"/>
                  </a:solidFill>
                </a:rPr>
                <a:t>The set of product backlog items selected for the sprint, plus a plan</a:t>
              </a:r>
              <a:r>
                <a:rPr lang="en-US" sz="4800" b="1" dirty="0" smtClean="0">
                  <a:solidFill>
                    <a:schemeClr val="accent1"/>
                  </a:solidFill>
                </a:rPr>
                <a:t>)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7825" y="1143000"/>
              <a:ext cx="15392399" cy="122926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3937" y="5334000"/>
              <a:ext cx="5715000" cy="2133600"/>
            </a:xfrm>
            <a:prstGeom prst="rect">
              <a:avLst/>
            </a:prstGeom>
            <a:effectLst>
              <a:outerShdw blurRad="228600" dist="114300" dir="2400000" algn="l" rotWithShape="0">
                <a:srgbClr val="B0B0B0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935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77825" y="1905000"/>
            <a:ext cx="21637625" cy="1173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4400" dirty="0" smtClean="0">
                <a:latin typeface="+mj-lt"/>
              </a:rPr>
              <a:t>A display of what work has been completed</a:t>
            </a:r>
            <a:br>
              <a:rPr lang="en-US" altLang="en-US" sz="4400" dirty="0" smtClean="0">
                <a:latin typeface="+mj-lt"/>
              </a:rPr>
            </a:br>
            <a:r>
              <a:rPr lang="en-US" altLang="en-US" sz="4400" dirty="0" smtClean="0">
                <a:latin typeface="+mj-lt"/>
              </a:rPr>
              <a:t>and what is left to complete</a:t>
            </a:r>
          </a:p>
          <a:p>
            <a:pPr lvl="1"/>
            <a:r>
              <a:rPr lang="en-US" altLang="en-US" sz="4400" dirty="0" smtClean="0">
                <a:latin typeface="+mj-lt"/>
              </a:rPr>
              <a:t>one for each developer or work item</a:t>
            </a:r>
          </a:p>
          <a:p>
            <a:pPr lvl="1"/>
            <a:r>
              <a:rPr lang="en-US" altLang="en-US" sz="4400" dirty="0" smtClean="0">
                <a:latin typeface="+mj-lt"/>
              </a:rPr>
              <a:t>updated every day</a:t>
            </a:r>
          </a:p>
          <a:p>
            <a:pPr lvl="1"/>
            <a:r>
              <a:rPr lang="en-US" altLang="en-US" sz="4400" dirty="0" smtClean="0">
                <a:latin typeface="+mj-lt"/>
              </a:rPr>
              <a:t>(make best guess about hours/points completed each day)</a:t>
            </a:r>
          </a:p>
          <a:p>
            <a:pPr lvl="1"/>
            <a:endParaRPr lang="en-US" altLang="en-US" sz="4400" dirty="0" smtClean="0">
              <a:latin typeface="+mj-lt"/>
            </a:endParaRPr>
          </a:p>
          <a:p>
            <a:pPr lvl="1"/>
            <a:endParaRPr lang="en-US" altLang="en-US" sz="4400" dirty="0" smtClean="0">
              <a:latin typeface="+mj-lt"/>
            </a:endParaRPr>
          </a:p>
          <a:p>
            <a:r>
              <a:rPr lang="en-US" altLang="en-US" sz="4400" i="1" dirty="0">
                <a:latin typeface="+mj-lt"/>
              </a:rPr>
              <a:t>V</a:t>
            </a:r>
            <a:r>
              <a:rPr lang="en-US" altLang="en-US" sz="4400" i="1" dirty="0" smtClean="0">
                <a:latin typeface="+mj-lt"/>
              </a:rPr>
              <a:t>ariation:</a:t>
            </a:r>
            <a:r>
              <a:rPr lang="en-US" altLang="en-US" sz="4400" dirty="0" smtClean="0">
                <a:latin typeface="+mj-lt"/>
              </a:rPr>
              <a:t> Release burndown chart</a:t>
            </a:r>
          </a:p>
          <a:p>
            <a:pPr lvl="1"/>
            <a:r>
              <a:rPr lang="en-US" altLang="en-US" sz="4400" dirty="0" smtClean="0">
                <a:latin typeface="+mj-lt"/>
              </a:rPr>
              <a:t>shows overall progress</a:t>
            </a:r>
          </a:p>
          <a:p>
            <a:pPr lvl="1"/>
            <a:r>
              <a:rPr lang="en-US" altLang="en-US" sz="4400" dirty="0" smtClean="0">
                <a:latin typeface="+mj-lt"/>
              </a:rPr>
              <a:t>updated at the end of each sprint</a:t>
            </a:r>
          </a:p>
          <a:p>
            <a:pPr lvl="1"/>
            <a:endParaRPr lang="en-US" altLang="en-US" sz="4400" dirty="0">
              <a:latin typeface="+mj-lt"/>
            </a:endParaRPr>
          </a:p>
          <a:p>
            <a:pPr lvl="1"/>
            <a:r>
              <a:rPr lang="en-US" altLang="en-US" sz="4400" dirty="0" smtClean="0">
                <a:latin typeface="+mj-lt"/>
              </a:rPr>
              <a:t>Sprint burndown needs daily logging of </a:t>
            </a:r>
          </a:p>
          <a:p>
            <a:pPr lvl="1"/>
            <a:r>
              <a:rPr lang="en-US" altLang="en-US" sz="4400" b="1" u="sng" dirty="0" smtClean="0">
                <a:latin typeface="+mj-lt"/>
              </a:rPr>
              <a:t>completed</a:t>
            </a:r>
            <a:r>
              <a:rPr lang="en-US" altLang="en-US" sz="4400" dirty="0" smtClean="0">
                <a:latin typeface="+mj-lt"/>
              </a:rPr>
              <a:t> hrs. and </a:t>
            </a:r>
            <a:r>
              <a:rPr lang="en-US" altLang="en-US" sz="4400" b="1" u="sng" dirty="0" smtClean="0">
                <a:latin typeface="+mj-lt"/>
              </a:rPr>
              <a:t>remaining</a:t>
            </a:r>
            <a:r>
              <a:rPr lang="en-US" altLang="en-US" sz="4400" dirty="0" smtClean="0">
                <a:latin typeface="+mj-lt"/>
              </a:rPr>
              <a:t>  hrs.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225" y="5531528"/>
            <a:ext cx="11715750" cy="768917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Burndown</a:t>
            </a:r>
            <a:r>
              <a:rPr lang="en-US" b="1" dirty="0" smtClean="0">
                <a:solidFill>
                  <a:schemeClr val="accent1"/>
                </a:solidFill>
              </a:rPr>
              <a:t> (</a:t>
            </a:r>
            <a:r>
              <a:rPr lang="en-US" sz="4800" b="1" dirty="0">
                <a:solidFill>
                  <a:schemeClr val="accent1"/>
                </a:solidFill>
              </a:rPr>
              <a:t>D</a:t>
            </a:r>
            <a:r>
              <a:rPr lang="en-US" sz="4800" b="1" dirty="0" smtClean="0">
                <a:solidFill>
                  <a:schemeClr val="accent1"/>
                </a:solidFill>
              </a:rPr>
              <a:t>aily </a:t>
            </a:r>
            <a:r>
              <a:rPr lang="en-US" sz="4800" b="1" dirty="0">
                <a:solidFill>
                  <a:schemeClr val="accent1"/>
                </a:solidFill>
              </a:rPr>
              <a:t>net change in the amount of work remaining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0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/>
        </p:nvSpPr>
        <p:spPr>
          <a:xfrm>
            <a:off x="6300700" y="4953000"/>
            <a:ext cx="11099409" cy="2650627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 smtClean="0">
                <a:solidFill>
                  <a:srgbClr val="0F75BC"/>
                </a:solidFill>
                <a:latin typeface="+mj-lt"/>
                <a:ea typeface="Roboto" pitchFamily="2" charset="0"/>
                <a:cs typeface="Source Sans Pro"/>
                <a:sym typeface="Source Sans Pro"/>
              </a:rPr>
              <a:t>Definitions</a:t>
            </a:r>
            <a:endParaRPr lang="en-US" sz="5400" i="0" u="none" strike="noStrike" cap="none" dirty="0" smtClean="0">
              <a:solidFill>
                <a:srgbClr val="0F75BC"/>
              </a:solidFill>
              <a:latin typeface="+mj-lt"/>
              <a:ea typeface="Roboto" pitchFamily="2" charset="0"/>
              <a:cs typeface="Source Sans Pro"/>
              <a:sym typeface="Source Sans Pro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1489549" y="4038600"/>
            <a:ext cx="15910560" cy="127132"/>
          </a:xfrm>
          <a:prstGeom prst="parallelogram">
            <a:avLst>
              <a:gd name="adj" fmla="val 25000"/>
            </a:avLst>
          </a:prstGeom>
          <a:solidFill>
            <a:srgbClr val="5F5F5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4953000"/>
            <a:ext cx="3931124" cy="4990288"/>
          </a:xfrm>
          <a:prstGeom prst="rect">
            <a:avLst/>
          </a:prstGeom>
        </p:spPr>
      </p:pic>
      <p:sp>
        <p:nvSpPr>
          <p:cNvPr id="11" name="Shape 24"/>
          <p:cNvSpPr/>
          <p:nvPr/>
        </p:nvSpPr>
        <p:spPr>
          <a:xfrm>
            <a:off x="1455894" y="10730556"/>
            <a:ext cx="15910560" cy="127132"/>
          </a:xfrm>
          <a:prstGeom prst="parallelogram">
            <a:avLst>
              <a:gd name="adj" fmla="val 25000"/>
            </a:avLst>
          </a:prstGeom>
          <a:solidFill>
            <a:srgbClr val="5F5F5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733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0825" y="381000"/>
            <a:ext cx="21564600" cy="1226773"/>
          </a:xfrm>
        </p:spPr>
        <p:txBody>
          <a:bodyPr/>
          <a:lstStyle/>
          <a:p>
            <a:pPr marL="304800" lvl="0" indent="0" algn="ctr">
              <a:buNone/>
            </a:pPr>
            <a:r>
              <a:rPr lang="en-US" sz="5400" b="1" dirty="0" smtClean="0">
                <a:solidFill>
                  <a:schemeClr val="tx1">
                    <a:lumMod val="50000"/>
                  </a:schemeClr>
                </a:solidFill>
                <a:latin typeface="Arial"/>
                <a:ea typeface="Roboto" pitchFamily="2" charset="0"/>
                <a:cs typeface="Oswald"/>
              </a:rPr>
              <a:t>Definition </a:t>
            </a:r>
            <a:r>
              <a:rPr lang="en-US" sz="5400" b="1" dirty="0">
                <a:solidFill>
                  <a:schemeClr val="tx1">
                    <a:lumMod val="50000"/>
                  </a:schemeClr>
                </a:solidFill>
                <a:latin typeface="Arial"/>
                <a:ea typeface="Roboto" pitchFamily="2" charset="0"/>
                <a:cs typeface="Oswald"/>
              </a:rPr>
              <a:t>of Ready (DoR</a:t>
            </a:r>
            <a:r>
              <a:rPr lang="en-US" sz="5400" b="1" dirty="0" smtClean="0">
                <a:solidFill>
                  <a:schemeClr val="tx1">
                    <a:lumMod val="50000"/>
                  </a:schemeClr>
                </a:solidFill>
                <a:latin typeface="Arial"/>
                <a:ea typeface="Roboto" pitchFamily="2" charset="0"/>
                <a:cs typeface="Oswald"/>
              </a:rPr>
              <a:t>) for User Story</a:t>
            </a:r>
            <a:endParaRPr lang="en-US" sz="5400" b="1" dirty="0">
              <a:solidFill>
                <a:schemeClr val="tx1">
                  <a:lumMod val="50000"/>
                </a:schemeClr>
              </a:solidFill>
              <a:latin typeface="Arial"/>
              <a:ea typeface="Roboto" pitchFamily="2" charset="0"/>
              <a:cs typeface="Oswald"/>
            </a:endParaRPr>
          </a:p>
          <a:p>
            <a:pPr algn="just">
              <a:lnSpc>
                <a:spcPct val="100000"/>
              </a:lnSpc>
            </a:pPr>
            <a:endParaRPr lang="en-US" sz="4000" dirty="0" smtClean="0">
              <a:solidFill>
                <a:srgbClr val="333333"/>
              </a:solidFill>
              <a:latin typeface="+mj-lt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87425" y="2819400"/>
            <a:ext cx="21564600" cy="9829800"/>
          </a:xfrm>
        </p:spPr>
        <p:txBody>
          <a:bodyPr/>
          <a:lstStyle/>
          <a:p>
            <a:pPr marL="304800" lvl="0" indent="0">
              <a:buNone/>
            </a:pPr>
            <a:r>
              <a:rPr lang="en-US" sz="4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Definition of R</a:t>
            </a:r>
            <a:r>
              <a:rPr lang="en-US" sz="4000" b="1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eady (</a:t>
            </a:r>
            <a:r>
              <a:rPr lang="en-US" sz="4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DoR)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 smtClean="0">
                <a:solidFill>
                  <a:srgbClr val="333333"/>
                </a:solidFill>
                <a:latin typeface="+mj-lt"/>
              </a:rPr>
              <a:t>Well-defined </a:t>
            </a:r>
            <a:r>
              <a:rPr lang="en-US" sz="4000" dirty="0">
                <a:solidFill>
                  <a:srgbClr val="333333"/>
                </a:solidFill>
                <a:latin typeface="+mj-lt"/>
              </a:rPr>
              <a:t>User story 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>
                <a:solidFill>
                  <a:srgbClr val="333333"/>
                </a:solidFill>
                <a:latin typeface="+mj-lt"/>
              </a:rPr>
              <a:t>User story acceptance criteria defined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>
                <a:solidFill>
                  <a:srgbClr val="333333"/>
                </a:solidFill>
                <a:latin typeface="+mj-lt"/>
              </a:rPr>
              <a:t>User story sized by the delivery team (Story </a:t>
            </a:r>
            <a:r>
              <a:rPr lang="en-US" sz="4000" dirty="0" smtClean="0">
                <a:solidFill>
                  <a:srgbClr val="333333"/>
                </a:solidFill>
                <a:latin typeface="+mj-lt"/>
              </a:rPr>
              <a:t>Points</a:t>
            </a:r>
            <a:r>
              <a:rPr lang="en-US" sz="4000" dirty="0">
                <a:solidFill>
                  <a:srgbClr val="333333"/>
                </a:solidFill>
                <a:latin typeface="+mj-lt"/>
              </a:rPr>
              <a:t>)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>
                <a:solidFill>
                  <a:srgbClr val="333333"/>
                </a:solidFill>
                <a:latin typeface="+mj-lt"/>
              </a:rPr>
              <a:t>Scrum team accepts user experience artifacts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>
                <a:solidFill>
                  <a:srgbClr val="333333"/>
                </a:solidFill>
                <a:latin typeface="+mj-lt"/>
              </a:rPr>
              <a:t>Performance criteria identified (need to check)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>
                <a:solidFill>
                  <a:srgbClr val="333333"/>
                </a:solidFill>
                <a:latin typeface="+mj-lt"/>
              </a:rPr>
              <a:t>The Person who will accept the user story is </a:t>
            </a:r>
            <a:r>
              <a:rPr lang="en-US" sz="4000" dirty="0" smtClean="0">
                <a:solidFill>
                  <a:srgbClr val="333333"/>
                </a:solidFill>
                <a:latin typeface="+mj-lt"/>
              </a:rPr>
              <a:t>identified (</a:t>
            </a:r>
            <a:r>
              <a:rPr lang="en-US" sz="4000" dirty="0" err="1" smtClean="0">
                <a:solidFill>
                  <a:srgbClr val="333333"/>
                </a:solidFill>
                <a:latin typeface="+mj-lt"/>
              </a:rPr>
              <a:t>Moazam</a:t>
            </a:r>
            <a:r>
              <a:rPr lang="en-US" sz="4000" dirty="0" smtClean="0">
                <a:solidFill>
                  <a:srgbClr val="333333"/>
                </a:solidFill>
                <a:latin typeface="+mj-lt"/>
              </a:rPr>
              <a:t>) </a:t>
            </a:r>
          </a:p>
          <a:p>
            <a:pPr marL="1524000" indent="-1219200">
              <a:lnSpc>
                <a:spcPct val="150000"/>
              </a:lnSpc>
            </a:pPr>
            <a:r>
              <a:rPr lang="en-US" sz="4000" dirty="0" smtClean="0">
                <a:solidFill>
                  <a:srgbClr val="333333"/>
                </a:solidFill>
                <a:latin typeface="+mj-lt"/>
              </a:rPr>
              <a:t>A </a:t>
            </a:r>
            <a:r>
              <a:rPr lang="en-US" sz="4000" dirty="0">
                <a:solidFill>
                  <a:srgbClr val="333333"/>
                </a:solidFill>
                <a:latin typeface="+mj-lt"/>
              </a:rPr>
              <a:t>Team is able to ‘demo’ the user story.</a:t>
            </a:r>
          </a:p>
        </p:txBody>
      </p:sp>
    </p:spTree>
    <p:extLst>
      <p:ext uri="{BB962C8B-B14F-4D97-AF65-F5344CB8AC3E}">
        <p14:creationId xmlns:p14="http://schemas.microsoft.com/office/powerpoint/2010/main" val="248162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5941" y="2895600"/>
            <a:ext cx="22490483" cy="8862531"/>
          </a:xfrm>
        </p:spPr>
        <p:txBody>
          <a:bodyPr/>
          <a:lstStyle/>
          <a:p>
            <a:pPr marL="304800" lvl="0" indent="0">
              <a:buNone/>
            </a:pPr>
            <a:r>
              <a:rPr lang="en-US" sz="4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Definition of </a:t>
            </a:r>
            <a:r>
              <a:rPr lang="en-US" sz="4000" b="1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Done (DoD) </a:t>
            </a:r>
            <a:r>
              <a:rPr lang="en-US" sz="4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User Story</a:t>
            </a:r>
          </a:p>
          <a:p>
            <a:pPr marL="1428750" lvl="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DOR is completed</a:t>
            </a:r>
          </a:p>
          <a:p>
            <a:pPr marL="142875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Test cases are written </a:t>
            </a:r>
            <a:r>
              <a:rPr lang="en-GB" sz="4000" dirty="0" smtClean="0">
                <a:solidFill>
                  <a:srgbClr val="333333"/>
                </a:solidFill>
                <a:latin typeface="+mj-lt"/>
              </a:rPr>
              <a:t>added </a:t>
            </a:r>
            <a:r>
              <a:rPr lang="en-GB" sz="4000" dirty="0">
                <a:solidFill>
                  <a:srgbClr val="333333"/>
                </a:solidFill>
                <a:latin typeface="+mj-lt"/>
              </a:rPr>
              <a:t>to repository</a:t>
            </a:r>
            <a:endParaRPr lang="en-US" sz="4000" dirty="0">
              <a:solidFill>
                <a:srgbClr val="333333"/>
              </a:solidFill>
              <a:latin typeface="+mj-lt"/>
            </a:endParaRPr>
          </a:p>
          <a:p>
            <a:pPr marL="1428750" lvl="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Coding Task(s) Completed</a:t>
            </a:r>
          </a:p>
          <a:p>
            <a:pPr marL="1428750" lvl="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Unit Tested</a:t>
            </a:r>
            <a:endParaRPr lang="en-US" sz="4000" dirty="0">
              <a:solidFill>
                <a:srgbClr val="333333"/>
              </a:solidFill>
              <a:latin typeface="+mj-lt"/>
            </a:endParaRPr>
          </a:p>
          <a:p>
            <a:pPr marL="1428750" lvl="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Code Reviewed</a:t>
            </a:r>
          </a:p>
          <a:p>
            <a:pPr marL="142875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Code is updated in repository according to branching </a:t>
            </a:r>
            <a:r>
              <a:rPr lang="en-GB" sz="4000" dirty="0" smtClean="0">
                <a:solidFill>
                  <a:srgbClr val="333333"/>
                </a:solidFill>
                <a:latin typeface="+mj-lt"/>
              </a:rPr>
              <a:t>strategy</a:t>
            </a:r>
            <a:endParaRPr lang="en-US" sz="4000" dirty="0">
              <a:solidFill>
                <a:srgbClr val="333333"/>
              </a:solidFill>
              <a:latin typeface="+mj-lt"/>
            </a:endParaRPr>
          </a:p>
          <a:p>
            <a:pPr marL="1428750" lvl="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Test Cases are executed (manual/automated if required)</a:t>
            </a:r>
            <a:endParaRPr lang="en-US" sz="4000" dirty="0">
              <a:solidFill>
                <a:srgbClr val="333333"/>
              </a:solidFill>
              <a:latin typeface="+mj-lt"/>
            </a:endParaRPr>
          </a:p>
          <a:p>
            <a:pPr marL="1428750" lvl="0" indent="-1123950">
              <a:lnSpc>
                <a:spcPct val="150000"/>
              </a:lnSpc>
            </a:pPr>
            <a:r>
              <a:rPr lang="en-GB" sz="4000" dirty="0">
                <a:solidFill>
                  <a:srgbClr val="333333"/>
                </a:solidFill>
                <a:latin typeface="+mj-lt"/>
              </a:rPr>
              <a:t>User story passes acceptance criteria</a:t>
            </a:r>
            <a:endParaRPr lang="en-US" sz="4000" dirty="0">
              <a:solidFill>
                <a:srgbClr val="333333"/>
              </a:solidFill>
              <a:latin typeface="+mj-lt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2225" y="1135427"/>
            <a:ext cx="21564600" cy="1226773"/>
          </a:xfrm>
        </p:spPr>
        <p:txBody>
          <a:bodyPr/>
          <a:lstStyle/>
          <a:p>
            <a:pPr marL="304800" lvl="0" indent="0" algn="ctr">
              <a:buNone/>
            </a:pPr>
            <a:r>
              <a:rPr lang="en-US" sz="5400" b="1" dirty="0" smtClean="0">
                <a:solidFill>
                  <a:schemeClr val="tx1">
                    <a:lumMod val="50000"/>
                  </a:schemeClr>
                </a:solidFill>
                <a:latin typeface="Arial"/>
              </a:rPr>
              <a:t>Definition </a:t>
            </a:r>
            <a:r>
              <a:rPr lang="en-US" sz="5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of Done (</a:t>
            </a:r>
            <a:r>
              <a:rPr lang="en-US" sz="5400" b="1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DoD</a:t>
            </a:r>
            <a:r>
              <a:rPr lang="en-US" sz="5400" b="1" dirty="0" smtClean="0">
                <a:solidFill>
                  <a:schemeClr val="tx1">
                    <a:lumMod val="50000"/>
                  </a:schemeClr>
                </a:solidFill>
                <a:latin typeface="Arial"/>
              </a:rPr>
              <a:t>) for User Story</a:t>
            </a:r>
            <a:endParaRPr lang="en-US" sz="5400" b="1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4000" dirty="0" smtClean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3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98025" y="59436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cxnSpLocks noChangeAspect="1"/>
            <a:stCxn id="31" idx="2"/>
            <a:endCxn id="36" idx="0"/>
          </p:cNvCxnSpPr>
          <p:nvPr/>
        </p:nvCxnSpPr>
        <p:spPr>
          <a:xfrm flipH="1">
            <a:off x="2173280" y="4057200"/>
            <a:ext cx="2185200" cy="3175200"/>
          </a:xfrm>
          <a:prstGeom prst="straightConnector1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/>
          <p:cNvCxnSpPr>
            <a:cxnSpLocks noChangeAspect="1"/>
            <a:endCxn id="35" idx="0"/>
          </p:cNvCxnSpPr>
          <p:nvPr/>
        </p:nvCxnSpPr>
        <p:spPr>
          <a:xfrm>
            <a:off x="4358480" y="4057200"/>
            <a:ext cx="2185200" cy="3175200"/>
          </a:xfrm>
          <a:prstGeom prst="straightConnector1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/>
          <p:cNvCxnSpPr>
            <a:cxnSpLocks noChangeAspect="1"/>
            <a:stCxn id="36" idx="3"/>
            <a:endCxn id="35" idx="1"/>
          </p:cNvCxnSpPr>
          <p:nvPr/>
        </p:nvCxnSpPr>
        <p:spPr>
          <a:xfrm>
            <a:off x="3266560" y="7648200"/>
            <a:ext cx="2183840" cy="0"/>
          </a:xfrm>
          <a:prstGeom prst="straightConnector1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>
            <a:cxnSpLocks noChangeAspect="1"/>
            <a:stCxn id="33" idx="2"/>
            <a:endCxn id="34" idx="0"/>
          </p:cNvCxnSpPr>
          <p:nvPr/>
        </p:nvCxnSpPr>
        <p:spPr>
          <a:xfrm flipH="1">
            <a:off x="18438079" y="4057200"/>
            <a:ext cx="2570400" cy="3193200"/>
          </a:xfrm>
          <a:prstGeom prst="straightConnector1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/>
          <p:cNvCxnSpPr>
            <a:cxnSpLocks noChangeAspect="1"/>
            <a:stCxn id="32" idx="2"/>
            <a:endCxn id="34" idx="0"/>
          </p:cNvCxnSpPr>
          <p:nvPr/>
        </p:nvCxnSpPr>
        <p:spPr>
          <a:xfrm>
            <a:off x="16252879" y="4057200"/>
            <a:ext cx="2185200" cy="3193200"/>
          </a:xfrm>
          <a:prstGeom prst="straightConnector1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itle 1"/>
          <p:cNvSpPr txBox="1">
            <a:spLocks/>
          </p:cNvSpPr>
          <p:nvPr/>
        </p:nvSpPr>
        <p:spPr>
          <a:xfrm>
            <a:off x="1296000" y="1134000"/>
            <a:ext cx="2160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04800" algn="ctr" defTabSz="914400" eaLnBrk="1" fontAlgn="auto" latinLnBrk="0" hangingPunct="1">
              <a:spcBef>
                <a:spcPts val="2000"/>
              </a:spcBef>
              <a:buClr>
                <a:schemeClr val="dk1"/>
              </a:buClr>
              <a:buSzPct val="100000"/>
              <a:tabLst/>
              <a:defRPr/>
            </a:pPr>
            <a:r>
              <a:rPr lang="en-US" sz="5400" b="1" dirty="0">
                <a:solidFill>
                  <a:srgbClr val="0F75BC"/>
                </a:solidFill>
                <a:latin typeface="Roboto"/>
                <a:ea typeface="Roboto"/>
                <a:cs typeface="Roboto"/>
                <a:sym typeface="Roboto"/>
              </a:rPr>
              <a:t>Agile vs Waterfall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80000" y="2480400"/>
            <a:ext cx="2952000" cy="58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Waterfall</a:t>
            </a:r>
            <a:endParaRPr lang="en-GB" sz="24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16963200" y="2505600"/>
            <a:ext cx="2952000" cy="58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Agile</a:t>
            </a:r>
            <a:endParaRPr lang="en-GB" sz="24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>
            <a:spLocks/>
          </p:cNvSpPr>
          <p:nvPr/>
        </p:nvSpPr>
        <p:spPr>
          <a:xfrm>
            <a:off x="3265200" y="3225600"/>
            <a:ext cx="2186560" cy="831600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Functionality</a:t>
            </a:r>
          </a:p>
        </p:txBody>
      </p:sp>
      <p:sp>
        <p:nvSpPr>
          <p:cNvPr id="32" name="Rounded Rectangle 31"/>
          <p:cNvSpPr>
            <a:spLocks noChangeAspect="1"/>
          </p:cNvSpPr>
          <p:nvPr/>
        </p:nvSpPr>
        <p:spPr>
          <a:xfrm>
            <a:off x="15159600" y="3225600"/>
            <a:ext cx="2186557" cy="831600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Resources</a:t>
            </a:r>
          </a:p>
        </p:txBody>
      </p:sp>
      <p:sp>
        <p:nvSpPr>
          <p:cNvPr id="33" name="Rounded Rectangle 32"/>
          <p:cNvSpPr>
            <a:spLocks noChangeAspect="1"/>
          </p:cNvSpPr>
          <p:nvPr/>
        </p:nvSpPr>
        <p:spPr>
          <a:xfrm>
            <a:off x="19915200" y="3225600"/>
            <a:ext cx="2186557" cy="831600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</a:p>
        </p:txBody>
      </p: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17344800" y="7250400"/>
            <a:ext cx="2186557" cy="831600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Functionality</a:t>
            </a:r>
          </a:p>
        </p:txBody>
      </p:sp>
      <p:sp>
        <p:nvSpPr>
          <p:cNvPr id="35" name="Rounded Rectangle 34"/>
          <p:cNvSpPr>
            <a:spLocks noChangeAspect="1"/>
          </p:cNvSpPr>
          <p:nvPr/>
        </p:nvSpPr>
        <p:spPr>
          <a:xfrm>
            <a:off x="5450400" y="7232400"/>
            <a:ext cx="2186560" cy="831600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1080000" y="7232400"/>
            <a:ext cx="2186560" cy="831600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Resources</a:t>
            </a:r>
          </a:p>
        </p:txBody>
      </p:sp>
      <p:cxnSp>
        <p:nvCxnSpPr>
          <p:cNvPr id="37" name="Straight Connector 36"/>
          <p:cNvCxnSpPr>
            <a:cxnSpLocks noChangeAspect="1"/>
            <a:stCxn id="32" idx="3"/>
            <a:endCxn id="33" idx="1"/>
          </p:cNvCxnSpPr>
          <p:nvPr/>
        </p:nvCxnSpPr>
        <p:spPr>
          <a:xfrm>
            <a:off x="17346157" y="3641400"/>
            <a:ext cx="2569043" cy="0"/>
          </a:xfrm>
          <a:prstGeom prst="line">
            <a:avLst/>
          </a:prstGeom>
          <a:noFill/>
          <a:ln w="571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8" name="Rounded Rectangle 37"/>
          <p:cNvSpPr>
            <a:spLocks noChangeAspect="1"/>
          </p:cNvSpPr>
          <p:nvPr/>
        </p:nvSpPr>
        <p:spPr>
          <a:xfrm>
            <a:off x="9968400" y="10627200"/>
            <a:ext cx="867600" cy="707931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9968400" y="11523600"/>
            <a:ext cx="869153" cy="709200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7801200" y="11134800"/>
            <a:ext cx="1250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Legend</a:t>
            </a:r>
            <a:endParaRPr lang="en-GB" sz="32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1" name="Left Brace 40"/>
          <p:cNvSpPr>
            <a:spLocks/>
          </p:cNvSpPr>
          <p:nvPr/>
        </p:nvSpPr>
        <p:spPr>
          <a:xfrm>
            <a:off x="9255439" y="10439400"/>
            <a:ext cx="568800" cy="1944000"/>
          </a:xfrm>
          <a:prstGeom prst="leftBrace">
            <a:avLst/>
          </a:prstGeom>
          <a:noFill/>
          <a:ln w="41275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11066400" y="10684800"/>
            <a:ext cx="979200" cy="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Fixed</a:t>
            </a:r>
            <a:endParaRPr lang="en-GB" sz="28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>
            <a:spLocks noChangeAspect="1"/>
          </p:cNvSpPr>
          <p:nvPr/>
        </p:nvSpPr>
        <p:spPr>
          <a:xfrm>
            <a:off x="11066400" y="11581200"/>
            <a:ext cx="132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Flexible</a:t>
            </a:r>
            <a:endParaRPr lang="en-GB" sz="28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>
            <a:cxnSpLocks noChangeAspect="1"/>
          </p:cNvCxnSpPr>
          <p:nvPr/>
        </p:nvCxnSpPr>
        <p:spPr>
          <a:xfrm flipV="1">
            <a:off x="12859200" y="10954800"/>
            <a:ext cx="936000" cy="1"/>
          </a:xfrm>
          <a:prstGeom prst="line">
            <a:avLst/>
          </a:prstGeom>
          <a:noFill/>
          <a:ln w="571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45" name="TextBox 44"/>
          <p:cNvSpPr txBox="1">
            <a:spLocks noChangeAspect="1"/>
          </p:cNvSpPr>
          <p:nvPr/>
        </p:nvSpPr>
        <p:spPr>
          <a:xfrm>
            <a:off x="14122800" y="10684800"/>
            <a:ext cx="967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Fixed</a:t>
            </a:r>
            <a:endParaRPr lang="en-GB" sz="28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12859200" y="11847600"/>
            <a:ext cx="936000" cy="0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47" name="TextBox 46"/>
          <p:cNvSpPr txBox="1">
            <a:spLocks noChangeAspect="1"/>
          </p:cNvSpPr>
          <p:nvPr/>
        </p:nvSpPr>
        <p:spPr>
          <a:xfrm>
            <a:off x="14122800" y="11516400"/>
            <a:ext cx="11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Drives</a:t>
            </a:r>
            <a:endParaRPr lang="en-GB" sz="28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5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3"/>
          <p:cNvSpPr txBox="1">
            <a:spLocks noChangeAspect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6264D1-9DBC-45A5-A6C4-F30622252A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1259999" y="1134000"/>
            <a:ext cx="2160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0F75BC"/>
                </a:solidFill>
                <a:latin typeface="Roboto"/>
                <a:ea typeface="Roboto"/>
                <a:cs typeface="Roboto"/>
              </a:rPr>
              <a:t>What does this imply?</a:t>
            </a:r>
          </a:p>
        </p:txBody>
      </p: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1078498" y="2480507"/>
            <a:ext cx="6556516" cy="5583229"/>
            <a:chOff x="1243267" y="1631511"/>
            <a:chExt cx="3537039" cy="3011981"/>
          </a:xfrm>
        </p:grpSpPr>
        <p:cxnSp>
          <p:nvCxnSpPr>
            <p:cNvPr id="83" name="Straight Arrow Connector 82"/>
            <p:cNvCxnSpPr>
              <a:endCxn id="89" idx="0"/>
            </p:cNvCxnSpPr>
            <p:nvPr/>
          </p:nvCxnSpPr>
          <p:spPr>
            <a:xfrm flipH="1">
              <a:off x="1832774" y="2470636"/>
              <a:ext cx="1179012" cy="1724449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Straight Arrow Connector 83"/>
            <p:cNvCxnSpPr>
              <a:endCxn id="88" idx="0"/>
            </p:cNvCxnSpPr>
            <p:nvPr/>
          </p:nvCxnSpPr>
          <p:spPr>
            <a:xfrm>
              <a:off x="3011786" y="2470635"/>
              <a:ext cx="1179014" cy="1724450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Straight Arrow Connector 84"/>
            <p:cNvCxnSpPr>
              <a:stCxn id="89" idx="3"/>
              <a:endCxn id="88" idx="1"/>
            </p:cNvCxnSpPr>
            <p:nvPr/>
          </p:nvCxnSpPr>
          <p:spPr>
            <a:xfrm>
              <a:off x="2422280" y="4419289"/>
              <a:ext cx="1179013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86" name="TextBox 85"/>
            <p:cNvSpPr txBox="1"/>
            <p:nvPr/>
          </p:nvSpPr>
          <p:spPr>
            <a:xfrm>
              <a:off x="2215660" y="1631511"/>
              <a:ext cx="1592251" cy="315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Waterfall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422280" y="2033466"/>
              <a:ext cx="1179013" cy="448407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Functionality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3601293" y="4195085"/>
              <a:ext cx="1179013" cy="448407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1243267" y="4195085"/>
              <a:ext cx="1179013" cy="448407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Resources</a:t>
              </a:r>
            </a:p>
          </p:txBody>
        </p: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5160636" y="2504137"/>
            <a:ext cx="6939518" cy="5578649"/>
            <a:chOff x="7065862" y="1633982"/>
            <a:chExt cx="3743659" cy="3009510"/>
          </a:xfrm>
        </p:grpSpPr>
        <p:cxnSp>
          <p:nvCxnSpPr>
            <p:cNvPr id="91" name="Straight Arrow Connector 90"/>
            <p:cNvCxnSpPr>
              <a:stCxn id="95" idx="2"/>
              <a:endCxn id="96" idx="0"/>
            </p:cNvCxnSpPr>
            <p:nvPr/>
          </p:nvCxnSpPr>
          <p:spPr>
            <a:xfrm flipH="1">
              <a:off x="8834382" y="2470637"/>
              <a:ext cx="1385633" cy="1724448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94" idx="2"/>
              <a:endCxn id="96" idx="0"/>
            </p:cNvCxnSpPr>
            <p:nvPr/>
          </p:nvCxnSpPr>
          <p:spPr>
            <a:xfrm>
              <a:off x="7655369" y="2470636"/>
              <a:ext cx="1179013" cy="1724449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8038257" y="1633982"/>
              <a:ext cx="1592251" cy="315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Agile</a:t>
              </a: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7065862" y="2022229"/>
              <a:ext cx="1179013" cy="448407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Resources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9630508" y="2022230"/>
              <a:ext cx="1179013" cy="448407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8244875" y="4195085"/>
              <a:ext cx="1179013" cy="448407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Functionality</a:t>
              </a:r>
            </a:p>
          </p:txBody>
        </p:sp>
        <p:cxnSp>
          <p:nvCxnSpPr>
            <p:cNvPr id="97" name="Straight Connector 96"/>
            <p:cNvCxnSpPr>
              <a:endCxn id="95" idx="1"/>
            </p:cNvCxnSpPr>
            <p:nvPr/>
          </p:nvCxnSpPr>
          <p:spPr>
            <a:xfrm flipV="1">
              <a:off x="8244875" y="2246434"/>
              <a:ext cx="1385633" cy="4397"/>
            </a:xfrm>
            <a:prstGeom prst="line">
              <a:avLst/>
            </a:prstGeom>
            <a:noFill/>
            <a:ln w="571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7799783" y="10433080"/>
            <a:ext cx="7435483" cy="1944000"/>
            <a:chOff x="2850728" y="5213835"/>
            <a:chExt cx="5122855" cy="1339365"/>
          </a:xfrm>
        </p:grpSpPr>
        <p:sp>
          <p:nvSpPr>
            <p:cNvPr id="99" name="Rounded Rectangle 98"/>
            <p:cNvSpPr/>
            <p:nvPr/>
          </p:nvSpPr>
          <p:spPr>
            <a:xfrm>
              <a:off x="4344219" y="5348652"/>
              <a:ext cx="597754" cy="488620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4344219" y="5964974"/>
              <a:ext cx="597754" cy="488620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850728" y="5696767"/>
              <a:ext cx="86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2" name="Left Brace 101"/>
            <p:cNvSpPr/>
            <p:nvPr/>
          </p:nvSpPr>
          <p:spPr>
            <a:xfrm>
              <a:off x="3855424" y="5213835"/>
              <a:ext cx="391258" cy="1339365"/>
            </a:xfrm>
            <a:prstGeom prst="leftBrace">
              <a:avLst/>
            </a:prstGeom>
            <a:noFill/>
            <a:ln w="28575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0380" y="5388190"/>
              <a:ext cx="673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Fixed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100380" y="6004512"/>
              <a:ext cx="915217" cy="360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Flexible</a:t>
              </a:r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V="1">
              <a:off x="6336208" y="5572856"/>
              <a:ext cx="644882" cy="1"/>
            </a:xfrm>
            <a:prstGeom prst="line">
              <a:avLst/>
            </a:prstGeom>
            <a:noFill/>
            <a:ln w="571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06" name="TextBox 105"/>
            <p:cNvSpPr txBox="1"/>
            <p:nvPr/>
          </p:nvSpPr>
          <p:spPr>
            <a:xfrm>
              <a:off x="7206065" y="5388186"/>
              <a:ext cx="673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Fixed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6336208" y="6189178"/>
              <a:ext cx="644882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7206065" y="5960887"/>
              <a:ext cx="767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Drives</a:t>
              </a:r>
            </a:p>
          </p:txBody>
        </p:sp>
      </p:grpSp>
      <p:sp>
        <p:nvSpPr>
          <p:cNvPr id="109" name="Content Placeholder 2"/>
          <p:cNvSpPr txBox="1">
            <a:spLocks noChangeAspect="1"/>
          </p:cNvSpPr>
          <p:nvPr/>
        </p:nvSpPr>
        <p:spPr>
          <a:xfrm>
            <a:off x="1425579" y="3034388"/>
            <a:ext cx="15721265" cy="90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factors are fixed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Size of team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Duration of sprint (1 day to 4 weeks)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Requirements are captured in epics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large user story that captures total requirements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Epics are broken into stories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Stories typically take a few days to complete on their own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Stories are prioritised (must have, should have, could have)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Sprints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team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selects stories they feel they can complete in one sprint, based on priority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is responsible for completion of stories at end of sprint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must deliver a potentially shippable product / consumable</a:t>
            </a:r>
            <a:b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at end of sprint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Story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Describes a feature from an end user perspective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Describes: who the user is, what they want and why they want it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Contains sizing or story points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Contains priority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10" name="Table 10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03237508"/>
              </p:ext>
            </p:extLst>
          </p:nvPr>
        </p:nvGraphicFramePr>
        <p:xfrm>
          <a:off x="14121265" y="8336525"/>
          <a:ext cx="9802360" cy="126467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tblPr>
              <a:tblGrid>
                <a:gridCol w="980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233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2000" dirty="0" smtClean="0"/>
                        <a:t>Sample</a:t>
                      </a:r>
                      <a:r>
                        <a:rPr lang="en-GB" sz="2000" baseline="0" dirty="0" smtClean="0"/>
                        <a:t> Epic: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3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b="1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 a user, I can add</a:t>
                      </a:r>
                      <a:r>
                        <a:rPr lang="en-GB" sz="1800" b="1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my asset in asset registry</a:t>
                      </a:r>
                      <a:endParaRPr lang="en-GB" sz="1800" b="1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1" name="Table 1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12046977"/>
              </p:ext>
            </p:extLst>
          </p:nvPr>
        </p:nvGraphicFramePr>
        <p:xfrm>
          <a:off x="14121265" y="9590099"/>
          <a:ext cx="9802360" cy="277419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tblPr>
              <a:tblGrid>
                <a:gridCol w="735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6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2000" dirty="0" smtClean="0"/>
                        <a:t>Sample stories: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2000" dirty="0" smtClean="0"/>
                        <a:t>Priority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2000" dirty="0" smtClean="0"/>
                        <a:t>Sizing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 a user, I can search a car based</a:t>
                      </a:r>
                      <a:r>
                        <a:rPr lang="en-GB" sz="18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on my search criteria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Must have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xx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6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 a owner, I can</a:t>
                      </a:r>
                      <a:r>
                        <a:rPr lang="en-GB" sz="18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add my car specification on OTOZ platform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Could have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xx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6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 a user, I can register myself on OTOZ</a:t>
                      </a:r>
                      <a:r>
                        <a:rPr lang="en-GB" sz="18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platform</a:t>
                      </a:r>
                      <a:endParaRPr lang="en-GB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Should have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xx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 a back-office user, I can approve the car</a:t>
                      </a:r>
                      <a:r>
                        <a:rPr lang="en-GB" sz="18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booking on behalf of owner</a:t>
                      </a:r>
                      <a:endParaRPr lang="en-GB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Should have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xx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0.12214 -0.1372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687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3944 -0.3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5" y="123380"/>
            <a:ext cx="21025800" cy="2651100"/>
          </a:xfrm>
        </p:spPr>
        <p:txBody>
          <a:bodyPr/>
          <a:lstStyle/>
          <a:p>
            <a:pPr>
              <a:spcBef>
                <a:spcPct val="0"/>
              </a:spcBef>
              <a:buClrTx/>
              <a:defRPr/>
            </a:pPr>
            <a:r>
              <a:rPr lang="en-US" b="1" kern="1200" dirty="0">
                <a:solidFill>
                  <a:srgbClr val="0F75BC"/>
                </a:solidFill>
                <a:sym typeface="Arial"/>
              </a:rPr>
              <a:t>Scrum Fundamentals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029987" y="2565407"/>
            <a:ext cx="15523024" cy="9051926"/>
          </a:xfrm>
        </p:spPr>
        <p:txBody>
          <a:bodyPr/>
          <a:lstStyle/>
          <a:p>
            <a:pPr marL="460376" indent="-460376">
              <a:lnSpc>
                <a:spcPts val="5560"/>
              </a:lnSpc>
              <a:spcBef>
                <a:spcPts val="800"/>
              </a:spcBef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There is a </a:t>
            </a:r>
            <a:r>
              <a:rPr lang="en-US" sz="4000" u="sng" dirty="0">
                <a:solidFill>
                  <a:schemeClr val="accent5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cross-functional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Development Team – as a team, they</a:t>
            </a:r>
            <a:br>
              <a:rPr lang="en-US" sz="4000" dirty="0">
                <a:solidFill>
                  <a:schemeClr val="accent5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</a:b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have all the skills needed to produce “done” product in a Sprint.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64969" y="5022566"/>
            <a:ext cx="7647712" cy="5264728"/>
            <a:chOff x="2267446" y="2729346"/>
            <a:chExt cx="3823856" cy="2632364"/>
          </a:xfrm>
          <a:noFill/>
        </p:grpSpPr>
        <p:sp>
          <p:nvSpPr>
            <p:cNvPr id="12" name="Freeform 11"/>
            <p:cNvSpPr/>
            <p:nvPr/>
          </p:nvSpPr>
          <p:spPr>
            <a:xfrm>
              <a:off x="2267446" y="2729346"/>
              <a:ext cx="2105891" cy="2632364"/>
            </a:xfrm>
            <a:custGeom>
              <a:avLst/>
              <a:gdLst>
                <a:gd name="connsiteX0" fmla="*/ 2008909 w 2105891"/>
                <a:gd name="connsiteY0" fmla="*/ 0 h 2632364"/>
                <a:gd name="connsiteX1" fmla="*/ 0 w 2105891"/>
                <a:gd name="connsiteY1" fmla="*/ 0 h 2632364"/>
                <a:gd name="connsiteX2" fmla="*/ 0 w 2105891"/>
                <a:gd name="connsiteY2" fmla="*/ 540327 h 2632364"/>
                <a:gd name="connsiteX3" fmla="*/ 1579418 w 2105891"/>
                <a:gd name="connsiteY3" fmla="*/ 540327 h 2632364"/>
                <a:gd name="connsiteX4" fmla="*/ 1579418 w 2105891"/>
                <a:gd name="connsiteY4" fmla="*/ 2632364 h 2632364"/>
                <a:gd name="connsiteX5" fmla="*/ 1731818 w 2105891"/>
                <a:gd name="connsiteY5" fmla="*/ 2632364 h 2632364"/>
                <a:gd name="connsiteX6" fmla="*/ 2105891 w 2105891"/>
                <a:gd name="connsiteY6" fmla="*/ 2632364 h 263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5891" h="2632364">
                  <a:moveTo>
                    <a:pt x="2008909" y="0"/>
                  </a:moveTo>
                  <a:lnTo>
                    <a:pt x="0" y="0"/>
                  </a:lnTo>
                  <a:lnTo>
                    <a:pt x="0" y="540327"/>
                  </a:lnTo>
                  <a:lnTo>
                    <a:pt x="1579418" y="540327"/>
                  </a:lnTo>
                  <a:lnTo>
                    <a:pt x="1579418" y="2632364"/>
                  </a:lnTo>
                  <a:lnTo>
                    <a:pt x="1731818" y="2632364"/>
                  </a:lnTo>
                  <a:lnTo>
                    <a:pt x="2105891" y="2632364"/>
                  </a:lnTo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Freeform 44"/>
            <p:cNvSpPr/>
            <p:nvPr/>
          </p:nvSpPr>
          <p:spPr>
            <a:xfrm flipH="1">
              <a:off x="3985411" y="2729346"/>
              <a:ext cx="2105891" cy="2632364"/>
            </a:xfrm>
            <a:custGeom>
              <a:avLst/>
              <a:gdLst>
                <a:gd name="connsiteX0" fmla="*/ 2008909 w 2105891"/>
                <a:gd name="connsiteY0" fmla="*/ 0 h 2632364"/>
                <a:gd name="connsiteX1" fmla="*/ 0 w 2105891"/>
                <a:gd name="connsiteY1" fmla="*/ 0 h 2632364"/>
                <a:gd name="connsiteX2" fmla="*/ 0 w 2105891"/>
                <a:gd name="connsiteY2" fmla="*/ 540327 h 2632364"/>
                <a:gd name="connsiteX3" fmla="*/ 1579418 w 2105891"/>
                <a:gd name="connsiteY3" fmla="*/ 540327 h 2632364"/>
                <a:gd name="connsiteX4" fmla="*/ 1579418 w 2105891"/>
                <a:gd name="connsiteY4" fmla="*/ 2632364 h 2632364"/>
                <a:gd name="connsiteX5" fmla="*/ 1731818 w 2105891"/>
                <a:gd name="connsiteY5" fmla="*/ 2632364 h 2632364"/>
                <a:gd name="connsiteX6" fmla="*/ 2105891 w 2105891"/>
                <a:gd name="connsiteY6" fmla="*/ 2632364 h 263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5891" h="2632364">
                  <a:moveTo>
                    <a:pt x="2008909" y="0"/>
                  </a:moveTo>
                  <a:lnTo>
                    <a:pt x="0" y="0"/>
                  </a:lnTo>
                  <a:lnTo>
                    <a:pt x="0" y="540327"/>
                  </a:lnTo>
                  <a:lnTo>
                    <a:pt x="1579418" y="540327"/>
                  </a:lnTo>
                  <a:lnTo>
                    <a:pt x="1579418" y="2632364"/>
                  </a:lnTo>
                  <a:lnTo>
                    <a:pt x="1731818" y="2632364"/>
                  </a:lnTo>
                  <a:lnTo>
                    <a:pt x="2105891" y="2632364"/>
                  </a:lnTo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922614" y="10959370"/>
            <a:ext cx="10532422" cy="129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4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4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lnSpc>
                <a:spcPts val="5560"/>
              </a:lnSpc>
              <a:spcBef>
                <a:spcPts val="800"/>
              </a:spcBef>
              <a:buNone/>
            </a:pPr>
            <a:r>
              <a:rPr lang="en-US" sz="6400" dirty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  <a:t>“T”-Shaped Team Members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13322962" y="7363490"/>
            <a:ext cx="6511636" cy="17169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4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4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lnSpc>
                <a:spcPts val="5560"/>
              </a:lnSpc>
              <a:spcBef>
                <a:spcPts val="800"/>
              </a:spcBef>
              <a:buNone/>
            </a:pPr>
            <a:r>
              <a:rPr lang="en-US" sz="5600" dirty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  <a:t>Deep skills</a:t>
            </a:r>
            <a:br>
              <a:rPr lang="en-US" sz="5600" dirty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</a:br>
            <a:r>
              <a:rPr lang="en-US" sz="5600" dirty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  <a:t>in one area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8399894" y="5022566"/>
            <a:ext cx="7588334" cy="10844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4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-110" charset="2"/>
              <a:buChar char="§"/>
              <a:defRPr sz="24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bg1"/>
                </a:solidFill>
                <a:latin typeface="Tw Cen MT"/>
                <a:ea typeface="ＭＳ Ｐゴシック" pitchFamily="-65" charset="-128"/>
                <a:cs typeface="Tw Cen M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lnSpc>
                <a:spcPts val="5560"/>
              </a:lnSpc>
              <a:spcBef>
                <a:spcPts val="800"/>
              </a:spcBef>
              <a:buNone/>
            </a:pPr>
            <a:r>
              <a:rPr lang="en-US" sz="4800" dirty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  <a:t>Light skills in other areas</a:t>
            </a:r>
          </a:p>
        </p:txBody>
      </p:sp>
    </p:spTree>
    <p:extLst>
      <p:ext uri="{BB962C8B-B14F-4D97-AF65-F5344CB8AC3E}">
        <p14:creationId xmlns:p14="http://schemas.microsoft.com/office/powerpoint/2010/main" val="24510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51" grpId="0" animBg="1"/>
      <p:bldP spid="51" grpId="1" animBg="1"/>
      <p:bldP spid="52" grpId="0" animBg="1"/>
      <p:bldP spid="5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smtClean="0">
                <a:solidFill>
                  <a:srgbClr val="0070C0"/>
                </a:solidFill>
              </a:rPr>
              <a:t>Sprint </a:t>
            </a:r>
            <a:r>
              <a:rPr lang="en-US" b="1" smtClean="0">
                <a:solidFill>
                  <a:schemeClr val="accent1"/>
                </a:solidFill>
              </a:rPr>
              <a:t>(</a:t>
            </a:r>
            <a:r>
              <a:rPr lang="en-US" sz="4800" b="1" smtClean="0">
                <a:solidFill>
                  <a:schemeClr val="accent1"/>
                </a:solidFill>
              </a:rPr>
              <a:t>A time-box during which a Done Increment is created</a:t>
            </a:r>
            <a:r>
              <a:rPr lang="en-US" b="1" smtClean="0">
                <a:solidFill>
                  <a:schemeClr val="accent1"/>
                </a:solidFill>
              </a:rPr>
              <a:t>)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88" y="1295400"/>
            <a:ext cx="19643037" cy="96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2437765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Sprint 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sz="4800" b="1" dirty="0" smtClean="0">
                <a:solidFill>
                  <a:schemeClr val="accent1"/>
                </a:solidFill>
              </a:rPr>
              <a:t>A time-box during which a Done Increment is created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1447800"/>
            <a:ext cx="16459200" cy="119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21348"/>
            <a:ext cx="24152225" cy="1403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Tw Cen MT"/>
                <a:ea typeface="Roboto"/>
                <a:cs typeface="Tw Cen MT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Scrum Roles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35225" y="2590800"/>
            <a:ext cx="17678400" cy="9371000"/>
            <a:chOff x="152400" y="1295400"/>
            <a:chExt cx="8991600" cy="5181600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152400" y="1295400"/>
              <a:ext cx="8991600" cy="518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108" marR="0" lvl="0" indent="-152308" algn="l" rtl="0">
                <a:lnSpc>
                  <a:spcPct val="9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4800" b="0" i="0" u="none" strike="noStrike" cap="none">
                  <a:solidFill>
                    <a:schemeClr val="dk1"/>
                  </a:solidFill>
                  <a:latin typeface="Tw Cen MT"/>
                  <a:ea typeface="Roboto"/>
                  <a:cs typeface="Tw Cen MT"/>
                  <a:sym typeface="Roboto"/>
                </a:defRPr>
              </a:lvl1pPr>
              <a:lvl2pPr marL="1371325" marR="0" lvl="1" indent="-215625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4000" b="0" i="0" u="none" strike="noStrike" cap="none">
                  <a:solidFill>
                    <a:schemeClr val="dk1"/>
                  </a:solidFill>
                  <a:latin typeface="Tw Cen MT"/>
                  <a:ea typeface="Roboto"/>
                  <a:cs typeface="Tw Cen MT"/>
                  <a:sym typeface="Roboto"/>
                </a:defRPr>
              </a:lvl2pPr>
              <a:lvl3pPr marL="2285542" marR="0" lvl="2" indent="-240842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600" b="0" i="0" u="none" strike="noStrike" cap="none">
                  <a:solidFill>
                    <a:schemeClr val="dk1"/>
                  </a:solidFill>
                  <a:latin typeface="Tw Cen MT"/>
                  <a:ea typeface="Roboto"/>
                  <a:cs typeface="Tw Cen MT"/>
                  <a:sym typeface="Roboto"/>
                </a:defRPr>
              </a:lvl3pPr>
              <a:lvl4pPr marL="3199760" marR="0" lvl="3" indent="-266059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200" b="0" i="0" u="none" strike="noStrike" cap="none">
                  <a:solidFill>
                    <a:schemeClr val="dk1"/>
                  </a:solidFill>
                  <a:latin typeface="Tw Cen MT"/>
                  <a:ea typeface="Roboto"/>
                  <a:cs typeface="Tw Cen MT"/>
                  <a:sym typeface="Roboto"/>
                </a:defRPr>
              </a:lvl4pPr>
              <a:lvl5pPr marL="4113977" marR="0" lvl="4" indent="-265877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200" b="0" i="0" u="none" strike="noStrike" cap="none">
                  <a:solidFill>
                    <a:schemeClr val="dk1"/>
                  </a:solidFill>
                  <a:latin typeface="Tw Cen MT"/>
                  <a:ea typeface="Roboto"/>
                  <a:cs typeface="Tw Cen MT"/>
                  <a:sym typeface="Roboto"/>
                </a:defRPr>
              </a:lvl5pPr>
              <a:lvl6pPr marL="5028194" marR="0" lvl="5" indent="-240294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5942411" marR="0" lvl="6" indent="-240111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6856629" marR="0" lvl="7" indent="-239928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7770846" marR="0" lvl="8" indent="-239745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3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lvl="1" defTabSz="1028700">
                <a:tabLst>
                  <a:tab pos="2171700" algn="l"/>
                </a:tabLst>
              </a:pPr>
              <a:r>
                <a:rPr lang="en-GB" altLang="en-US" sz="54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Product Owner</a:t>
              </a:r>
            </a:p>
            <a:p>
              <a:pPr lvl="2" defTabSz="1028700">
                <a:tabLst>
                  <a:tab pos="2171700" algn="l"/>
                </a:tabLst>
              </a:pPr>
              <a:r>
                <a:rPr lang="en-GB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Defines product features, release priorities, backlog prioritization</a:t>
              </a:r>
              <a:endParaRPr lang="en-GB" altLang="en-US" sz="1800" dirty="0" smtClean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2" defTabSz="1028700">
                <a:tabLst>
                  <a:tab pos="2171700" algn="l"/>
                </a:tabLst>
              </a:pPr>
              <a:endParaRPr lang="en-GB" altLang="en-US" sz="1800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2" defTabSz="1028700">
                <a:tabLst>
                  <a:tab pos="2171700" algn="l"/>
                </a:tabLst>
              </a:pPr>
              <a:endParaRPr lang="en-GB" altLang="en-US" sz="1800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2" defTabSz="1028700">
                <a:tabLst>
                  <a:tab pos="2171700" algn="l"/>
                </a:tabLst>
              </a:pPr>
              <a:endParaRPr lang="en-GB" altLang="en-US" sz="1800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 defTabSz="1028700">
                <a:tabLst>
                  <a:tab pos="2171700" algn="l"/>
                </a:tabLst>
              </a:pPr>
              <a:r>
                <a:rPr lang="en-GB" altLang="en-US" sz="54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Scrum Master</a:t>
              </a:r>
            </a:p>
            <a:p>
              <a:pPr lvl="2" defTabSz="1028700">
                <a:tabLst>
                  <a:tab pos="2171700" algn="l"/>
                </a:tabLst>
              </a:pPr>
              <a:r>
                <a:rPr lang="en-US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Responsible for enacting Scrum values and practices</a:t>
              </a:r>
            </a:p>
            <a:p>
              <a:pPr lvl="2" defTabSz="1028700">
                <a:tabLst>
                  <a:tab pos="2171700" algn="l"/>
                </a:tabLst>
              </a:pPr>
              <a:r>
                <a:rPr lang="en-US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Remove impediments keeps everyone productive</a:t>
              </a:r>
            </a:p>
            <a:p>
              <a:pPr lvl="2" defTabSz="1028700">
                <a:tabLst>
                  <a:tab pos="2171700" algn="l"/>
                </a:tabLst>
              </a:pPr>
              <a:endParaRPr lang="en-US" altLang="en-US" sz="1800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2" defTabSz="1028700">
                <a:tabLst>
                  <a:tab pos="2171700" algn="l"/>
                </a:tabLst>
              </a:pPr>
              <a:endParaRPr lang="en-US" altLang="en-US" sz="1800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2" defTabSz="1028700">
                <a:tabLst>
                  <a:tab pos="2171700" algn="l"/>
                </a:tabLst>
              </a:pPr>
              <a:endParaRPr lang="en-US" altLang="en-US" sz="1800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 defTabSz="1028700">
                <a:tabLst>
                  <a:tab pos="2171700" algn="l"/>
                </a:tabLst>
              </a:pPr>
              <a:r>
                <a:rPr lang="en-GB" altLang="en-US" sz="54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Development Team</a:t>
              </a:r>
            </a:p>
            <a:p>
              <a:pPr lvl="2" defTabSz="1028700">
                <a:tabLst>
                  <a:tab pos="2171700" algn="l"/>
                </a:tabLst>
              </a:pPr>
              <a:r>
                <a:rPr lang="en-GB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 to 9 members</a:t>
              </a:r>
              <a:r>
                <a:rPr lang="en-GB" altLang="en-US" sz="2800" dirty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n-GB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self-organized</a:t>
              </a:r>
              <a:endParaRPr lang="en-GB" altLang="en-US" sz="2800" dirty="0" smtClean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2" defTabSz="1028700">
                <a:tabLst>
                  <a:tab pos="2171700" algn="l"/>
                </a:tabLst>
              </a:pPr>
              <a:r>
                <a:rPr lang="en-US" altLang="en-US" sz="2800" dirty="0" smtClean="0">
                  <a:solidFill>
                    <a:srgbClr val="08080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Cross-functional: QA, Programmers, UI Designers, DevOps etc.</a:t>
              </a: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75" y="1447800"/>
              <a:ext cx="898525" cy="693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124200"/>
              <a:ext cx="838200" cy="706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7239000" y="4648200"/>
              <a:ext cx="1295400" cy="1066800"/>
              <a:chOff x="0" y="0"/>
              <a:chExt cx="1704" cy="1346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" y="453"/>
                <a:ext cx="507" cy="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1346"/>
                <a:chOff x="0" y="0"/>
                <a:chExt cx="1704" cy="1346"/>
              </a:xfrm>
            </p:grpSpPr>
            <p:grpSp>
              <p:nvGrpSpPr>
                <p:cNvPr id="12" name="Group 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704" cy="440"/>
                  <a:chOff x="0" y="0"/>
                  <a:chExt cx="1704" cy="440"/>
                </a:xfrm>
              </p:grpSpPr>
              <p:pic>
                <p:nvPicPr>
                  <p:cNvPr id="18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507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8" y="0"/>
                    <a:ext cx="507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96" y="0"/>
                    <a:ext cx="508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3" name="Picture 10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0" y="469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4" name="Group 11"/>
                <p:cNvGrpSpPr>
                  <a:grpSpLocks/>
                </p:cNvGrpSpPr>
                <p:nvPr/>
              </p:nvGrpSpPr>
              <p:grpSpPr bwMode="auto">
                <a:xfrm>
                  <a:off x="0" y="906"/>
                  <a:ext cx="1704" cy="440"/>
                  <a:chOff x="0" y="0"/>
                  <a:chExt cx="1704" cy="440"/>
                </a:xfrm>
              </p:grpSpPr>
              <p:pic>
                <p:nvPicPr>
                  <p:cNvPr id="15" name="Picture 12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6"/>
                    <a:ext cx="507" cy="41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6" name="Picture 13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96" y="0"/>
                    <a:ext cx="508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14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8" y="0"/>
                    <a:ext cx="507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0142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">
      <a:dk1>
        <a:srgbClr val="91969B"/>
      </a:dk1>
      <a:lt1>
        <a:srgbClr val="FFFFFF"/>
      </a:lt1>
      <a:dk2>
        <a:srgbClr val="91969B"/>
      </a:dk2>
      <a:lt2>
        <a:srgbClr val="FFFFFF"/>
      </a:lt2>
      <a:accent1>
        <a:srgbClr val="4B5050"/>
      </a:accent1>
      <a:accent2>
        <a:srgbClr val="0F75BC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">
    <a:dk1>
      <a:srgbClr val="91969B"/>
    </a:dk1>
    <a:lt1>
      <a:srgbClr val="FFFFFF"/>
    </a:lt1>
    <a:dk2>
      <a:srgbClr val="91969B"/>
    </a:dk2>
    <a:lt2>
      <a:srgbClr val="FFFFFF"/>
    </a:lt2>
    <a:accent1>
      <a:srgbClr val="4B5050"/>
    </a:accent1>
    <a:accent2>
      <a:srgbClr val="0F75BC"/>
    </a:accent2>
    <a:accent3>
      <a:srgbClr val="4B5050"/>
    </a:accent3>
    <a:accent4>
      <a:srgbClr val="91969B"/>
    </a:accent4>
    <a:accent5>
      <a:srgbClr val="4B5050"/>
    </a:accent5>
    <a:accent6>
      <a:srgbClr val="91969B"/>
    </a:accent6>
    <a:hlink>
      <a:srgbClr val="F33B48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29338</TotalTime>
  <Words>1403</Words>
  <Application>Microsoft Office PowerPoint</Application>
  <PresentationFormat>Custom</PresentationFormat>
  <Paragraphs>237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ClearSans-Bold</vt:lpstr>
      <vt:lpstr>Gill Sans</vt:lpstr>
      <vt:lpstr>Lato</vt:lpstr>
      <vt:lpstr>Myriad Pro</vt:lpstr>
      <vt:lpstr>Oswald</vt:lpstr>
      <vt:lpstr>Roboto</vt:lpstr>
      <vt:lpstr>Segoe Print</vt:lpstr>
      <vt:lpstr>Source Sans Pro</vt:lpstr>
      <vt:lpstr>Tw Cen MT</vt:lpstr>
      <vt:lpstr>Wingdings</vt:lpstr>
      <vt:lpstr>ヒラギノ角ゴ Pro W3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Scrum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Sidra Khalid</dc:creator>
  <cp:lastModifiedBy>Kashif Nadeem</cp:lastModifiedBy>
  <cp:revision>470</cp:revision>
  <dcterms:modified xsi:type="dcterms:W3CDTF">2022-01-06T07:11:44Z</dcterms:modified>
</cp:coreProperties>
</file>